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media/image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7"/>
  </p:notesMasterIdLst>
  <p:sldIdLst>
    <p:sldId id="317" r:id="rId3"/>
    <p:sldId id="425" r:id="rId4"/>
    <p:sldId id="426" r:id="rId5"/>
    <p:sldId id="424" r:id="rId6"/>
    <p:sldId id="306" r:id="rId7"/>
    <p:sldId id="320" r:id="rId8"/>
    <p:sldId id="321" r:id="rId9"/>
    <p:sldId id="322" r:id="rId10"/>
    <p:sldId id="323" r:id="rId11"/>
    <p:sldId id="324" r:id="rId12"/>
    <p:sldId id="325" r:id="rId13"/>
    <p:sldId id="326" r:id="rId14"/>
    <p:sldId id="327" r:id="rId15"/>
    <p:sldId id="328" r:id="rId16"/>
    <p:sldId id="427" r:id="rId17"/>
    <p:sldId id="428" r:id="rId18"/>
    <p:sldId id="429" r:id="rId19"/>
    <p:sldId id="430" r:id="rId20"/>
    <p:sldId id="431" r:id="rId21"/>
    <p:sldId id="432" r:id="rId22"/>
    <p:sldId id="433" r:id="rId23"/>
    <p:sldId id="434" r:id="rId24"/>
    <p:sldId id="435" r:id="rId25"/>
    <p:sldId id="436" r:id="rId26"/>
    <p:sldId id="437" r:id="rId27"/>
    <p:sldId id="438" r:id="rId28"/>
    <p:sldId id="439" r:id="rId29"/>
    <p:sldId id="440" r:id="rId30"/>
    <p:sldId id="441" r:id="rId31"/>
    <p:sldId id="442" r:id="rId32"/>
    <p:sldId id="443" r:id="rId33"/>
    <p:sldId id="444" r:id="rId34"/>
    <p:sldId id="445" r:id="rId35"/>
    <p:sldId id="446" r:id="rId36"/>
    <p:sldId id="447" r:id="rId37"/>
    <p:sldId id="448" r:id="rId38"/>
    <p:sldId id="449" r:id="rId39"/>
    <p:sldId id="450" r:id="rId40"/>
    <p:sldId id="451" r:id="rId41"/>
    <p:sldId id="452" r:id="rId42"/>
    <p:sldId id="453" r:id="rId43"/>
    <p:sldId id="454" r:id="rId44"/>
    <p:sldId id="455" r:id="rId45"/>
    <p:sldId id="456" r:id="rId46"/>
    <p:sldId id="457" r:id="rId47"/>
    <p:sldId id="458" r:id="rId48"/>
    <p:sldId id="459" r:id="rId49"/>
    <p:sldId id="460" r:id="rId50"/>
    <p:sldId id="461" r:id="rId51"/>
    <p:sldId id="462" r:id="rId52"/>
    <p:sldId id="463" r:id="rId53"/>
    <p:sldId id="464" r:id="rId54"/>
    <p:sldId id="465" r:id="rId55"/>
    <p:sldId id="466" r:id="rId56"/>
    <p:sldId id="467" r:id="rId57"/>
    <p:sldId id="468" r:id="rId58"/>
    <p:sldId id="469" r:id="rId59"/>
    <p:sldId id="470" r:id="rId60"/>
    <p:sldId id="471" r:id="rId61"/>
    <p:sldId id="472" r:id="rId62"/>
    <p:sldId id="473" r:id="rId63"/>
    <p:sldId id="474" r:id="rId64"/>
    <p:sldId id="475" r:id="rId65"/>
    <p:sldId id="476" r:id="rId66"/>
    <p:sldId id="477" r:id="rId67"/>
    <p:sldId id="478" r:id="rId68"/>
    <p:sldId id="479" r:id="rId69"/>
    <p:sldId id="480" r:id="rId70"/>
    <p:sldId id="481" r:id="rId71"/>
    <p:sldId id="482" r:id="rId72"/>
    <p:sldId id="483" r:id="rId73"/>
    <p:sldId id="484" r:id="rId74"/>
    <p:sldId id="485" r:id="rId75"/>
    <p:sldId id="486" r:id="rId76"/>
    <p:sldId id="487" r:id="rId77"/>
    <p:sldId id="488" r:id="rId78"/>
    <p:sldId id="489" r:id="rId79"/>
    <p:sldId id="490" r:id="rId80"/>
    <p:sldId id="491" r:id="rId81"/>
    <p:sldId id="492" r:id="rId82"/>
    <p:sldId id="493" r:id="rId83"/>
    <p:sldId id="494" r:id="rId84"/>
    <p:sldId id="495" r:id="rId85"/>
    <p:sldId id="496" r:id="rId86"/>
    <p:sldId id="497" r:id="rId87"/>
    <p:sldId id="498" r:id="rId88"/>
    <p:sldId id="499" r:id="rId89"/>
    <p:sldId id="500" r:id="rId90"/>
    <p:sldId id="501" r:id="rId91"/>
    <p:sldId id="502" r:id="rId92"/>
    <p:sldId id="503" r:id="rId93"/>
    <p:sldId id="504" r:id="rId94"/>
    <p:sldId id="505" r:id="rId95"/>
    <p:sldId id="506" r:id="rId96"/>
    <p:sldId id="507" r:id="rId97"/>
    <p:sldId id="508" r:id="rId98"/>
    <p:sldId id="509" r:id="rId99"/>
    <p:sldId id="510" r:id="rId100"/>
    <p:sldId id="511" r:id="rId101"/>
    <p:sldId id="512" r:id="rId102"/>
    <p:sldId id="513" r:id="rId103"/>
    <p:sldId id="514" r:id="rId104"/>
    <p:sldId id="515" r:id="rId105"/>
    <p:sldId id="516" r:id="rId106"/>
  </p:sldIdLst>
  <p:sldSz cx="18288000" cy="10287000"/>
  <p:notesSz cx="6858000" cy="9144000"/>
  <p:embeddedFontLst>
    <p:embeddedFont>
      <p:font typeface="Calibri" panose="020F0502020204030204" charset="0"/>
      <p:regular r:id="rId111"/>
      <p:bold r:id="rId112"/>
      <p:italic r:id="rId113"/>
      <p:boldItalic r:id="rId1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8" userDrawn="1">
          <p15:clr>
            <a:srgbClr val="A4A3A4"/>
          </p15:clr>
        </p15:guide>
        <p15:guide id="2" pos="2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735"/>
    <a:srgbClr val="233C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58"/>
        <p:guide pos="286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4" Type="http://schemas.openxmlformats.org/officeDocument/2006/relationships/font" Target="fonts/font4.fntdata"/><Relationship Id="rId113" Type="http://schemas.openxmlformats.org/officeDocument/2006/relationships/font" Target="fonts/font3.fntdata"/><Relationship Id="rId112" Type="http://schemas.openxmlformats.org/officeDocument/2006/relationships/font" Target="fonts/font2.fntdata"/><Relationship Id="rId111" Type="http://schemas.openxmlformats.org/officeDocument/2006/relationships/font" Target="fonts/font1.fntdata"/><Relationship Id="rId110" Type="http://schemas.openxmlformats.org/officeDocument/2006/relationships/tableStyles" Target="tableStyles.xml"/><Relationship Id="rId11" Type="http://schemas.openxmlformats.org/officeDocument/2006/relationships/slide" Target="slides/slide9.xml"/><Relationship Id="rId109" Type="http://schemas.openxmlformats.org/officeDocument/2006/relationships/viewProps" Target="viewProps.xml"/><Relationship Id="rId108" Type="http://schemas.openxmlformats.org/officeDocument/2006/relationships/presProps" Target="presProps.xml"/><Relationship Id="rId107" Type="http://schemas.openxmlformats.org/officeDocument/2006/relationships/notesMaster" Target="notesMasters/notesMaster1.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044000" y="591608"/>
            <a:ext cx="16200000" cy="1188000"/>
          </a:xfrm>
        </p:spPr>
        <p:txBody>
          <a:bodyPr/>
          <a:lstStyle>
            <a:lvl1pPr algn="ctr">
              <a:defRPr sz="4800">
                <a:solidFill>
                  <a:schemeClr val="tx1">
                    <a:lumMod val="85000"/>
                    <a:lumOff val="15000"/>
                  </a:schemeClr>
                </a:solidFill>
                <a:latin typeface="+mj-lt"/>
              </a:defRPr>
            </a:lvl1pPr>
          </a:lstStyle>
          <a:p>
            <a:r>
              <a:rPr lang="en-US" dirty="0"/>
              <a:t>Click to add title</a:t>
            </a:r>
            <a:endParaRPr 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sym typeface="Arial" panose="020B0604020202020204" pitchFamily="34" charset="0"/>
              </a:defRPr>
            </a:lvl1p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sym typeface="Arial" panose="020B0604020202020204" pitchFamily="34" charset="0"/>
              </a:defRPr>
            </a:lvl1pPr>
          </a:lstStyle>
          <a:p>
            <a:endParaRPr 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sym typeface="Arial" panose="020B0604020202020204" pitchFamily="34" charset="0"/>
              </a:defRPr>
            </a:lvl1pPr>
          </a:lstStyle>
          <a:p>
            <a:fld id="{49AE70B2-8BF9-45C0-BB95-33D1B9D3A854}"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jpe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5.jpe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4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5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6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7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1.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4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47.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8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9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8.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8.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8.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png"/><Relationship Id="rId3"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image" Target="../media/image1.png"/></Relationships>
</file>

<file path=ppt/slides/_rels/slide9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9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9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9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63.png"/><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0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0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0.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0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0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_rels/slide10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4.png"/><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8"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990600" y="777240"/>
            <a:ext cx="7113270" cy="902335"/>
          </a:xfrm>
          <a:prstGeom prst="rect">
            <a:avLst/>
          </a:prstGeom>
          <a:noFill/>
        </p:spPr>
        <p:txBody>
          <a:bodyPr wrap="square" rtlCol="0">
            <a:noAutofit/>
          </a:bodyPr>
          <a:p>
            <a:r>
              <a:rPr lang="en-US" sz="4800">
                <a:solidFill>
                  <a:schemeClr val="accent2">
                    <a:lumMod val="75000"/>
                  </a:schemeClr>
                </a:solidFill>
              </a:rPr>
              <a:t>For analysis pdf, follow:</a:t>
            </a:r>
            <a:endParaRPr lang="en-US" sz="4800">
              <a:solidFill>
                <a:schemeClr val="accent2">
                  <a:lumMod val="75000"/>
                </a:schemeClr>
              </a:solidFill>
            </a:endParaRPr>
          </a:p>
        </p:txBody>
      </p:sp>
      <p:sp>
        <p:nvSpPr>
          <p:cNvPr id="9" name="Text Box 8"/>
          <p:cNvSpPr txBox="1"/>
          <p:nvPr/>
        </p:nvSpPr>
        <p:spPr>
          <a:xfrm>
            <a:off x="5257800" y="8801100"/>
            <a:ext cx="7113270" cy="902335"/>
          </a:xfrm>
          <a:prstGeom prst="rect">
            <a:avLst/>
          </a:prstGeom>
          <a:noFill/>
        </p:spPr>
        <p:txBody>
          <a:bodyPr wrap="square" rtlCol="0">
            <a:noAutofit/>
          </a:bodyPr>
          <a:p>
            <a:pPr algn="ctr"/>
            <a:r>
              <a:rPr lang="en-US" sz="4800">
                <a:solidFill>
                  <a:schemeClr val="accent2">
                    <a:lumMod val="75000"/>
                  </a:schemeClr>
                </a:solidFill>
              </a:rPr>
              <a:t>Telegram Channel</a:t>
            </a:r>
            <a:endParaRPr lang="en-US" sz="4800">
              <a:solidFill>
                <a:schemeClr val="accent2">
                  <a:lumMod val="75000"/>
                </a:schemeClr>
              </a:solidFill>
            </a:endParaRPr>
          </a:p>
        </p:txBody>
      </p:sp>
      <p:pic>
        <p:nvPicPr>
          <p:cNvPr id="11" name="Picture 10" descr="YT"/>
          <p:cNvPicPr>
            <a:picLocks noChangeAspect="1"/>
          </p:cNvPicPr>
          <p:nvPr/>
        </p:nvPicPr>
        <p:blipFill>
          <a:blip r:embed="rId4"/>
          <a:stretch>
            <a:fillRect/>
          </a:stretch>
        </p:blipFill>
        <p:spPr>
          <a:xfrm>
            <a:off x="78105" y="43815"/>
            <a:ext cx="18275935" cy="102806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8"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990600" y="777240"/>
            <a:ext cx="7113270" cy="902335"/>
          </a:xfrm>
          <a:prstGeom prst="rect">
            <a:avLst/>
          </a:prstGeom>
          <a:noFill/>
        </p:spPr>
        <p:txBody>
          <a:bodyPr wrap="square" rtlCol="0">
            <a:noAutofit/>
          </a:bodyPr>
          <a:p>
            <a:r>
              <a:rPr lang="en-US" sz="4800">
                <a:solidFill>
                  <a:schemeClr val="accent2">
                    <a:lumMod val="75000"/>
                  </a:schemeClr>
                </a:solidFill>
              </a:rPr>
              <a:t>For analysis pdf, follow:</a:t>
            </a:r>
            <a:endParaRPr lang="en-US" sz="4800">
              <a:solidFill>
                <a:schemeClr val="accent2">
                  <a:lumMod val="75000"/>
                </a:schemeClr>
              </a:solidFill>
            </a:endParaRPr>
          </a:p>
        </p:txBody>
      </p:sp>
      <p:pic>
        <p:nvPicPr>
          <p:cNvPr id="5" name="Picture 4" descr="WhatsApp Image 2025-04-02 at 3.49.30 PM"/>
          <p:cNvPicPr>
            <a:picLocks noChangeAspect="1"/>
          </p:cNvPicPr>
          <p:nvPr/>
        </p:nvPicPr>
        <p:blipFill>
          <a:blip r:embed="rId4"/>
          <a:srcRect t="21111" b="15926"/>
          <a:stretch>
            <a:fillRect/>
          </a:stretch>
        </p:blipFill>
        <p:spPr>
          <a:xfrm>
            <a:off x="6138545" y="2195195"/>
            <a:ext cx="5352415" cy="6477000"/>
          </a:xfrm>
          <a:prstGeom prst="rect">
            <a:avLst/>
          </a:prstGeom>
        </p:spPr>
      </p:pic>
      <p:sp>
        <p:nvSpPr>
          <p:cNvPr id="9" name="Text Box 8"/>
          <p:cNvSpPr txBox="1"/>
          <p:nvPr/>
        </p:nvSpPr>
        <p:spPr>
          <a:xfrm>
            <a:off x="5257800" y="8801100"/>
            <a:ext cx="7113270" cy="902335"/>
          </a:xfrm>
          <a:prstGeom prst="rect">
            <a:avLst/>
          </a:prstGeom>
          <a:noFill/>
        </p:spPr>
        <p:txBody>
          <a:bodyPr wrap="square" rtlCol="0">
            <a:noAutofit/>
          </a:bodyPr>
          <a:p>
            <a:pPr algn="ctr"/>
            <a:r>
              <a:rPr lang="en-US" sz="4800">
                <a:solidFill>
                  <a:schemeClr val="accent2">
                    <a:lumMod val="75000"/>
                  </a:schemeClr>
                </a:solidFill>
              </a:rPr>
              <a:t>Telegram Channel</a:t>
            </a:r>
            <a:endParaRPr lang="en-US" sz="4800">
              <a:solidFill>
                <a:schemeClr val="accent2">
                  <a:lumMod val="75000"/>
                </a:schemeClr>
              </a:solidFill>
            </a:endParaRPr>
          </a:p>
        </p:txBody>
      </p:sp>
      <p:pic>
        <p:nvPicPr>
          <p:cNvPr id="10" name="Picture 9" descr="Mains Crash Course"/>
          <p:cNvPicPr>
            <a:picLocks noChangeAspect="1"/>
          </p:cNvPicPr>
          <p:nvPr/>
        </p:nvPicPr>
        <p:blipFill>
          <a:blip r:embed="rId5"/>
          <a:stretch>
            <a:fillRect/>
          </a:stretch>
        </p:blipFill>
        <p:spPr>
          <a:xfrm>
            <a:off x="-16510" y="-9525"/>
            <a:ext cx="18284825" cy="102857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8"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990600" y="777240"/>
            <a:ext cx="7113270" cy="902335"/>
          </a:xfrm>
          <a:prstGeom prst="rect">
            <a:avLst/>
          </a:prstGeom>
          <a:noFill/>
        </p:spPr>
        <p:txBody>
          <a:bodyPr wrap="square" rtlCol="0">
            <a:noAutofit/>
          </a:bodyPr>
          <a:p>
            <a:r>
              <a:rPr lang="en-US" sz="4800">
                <a:solidFill>
                  <a:schemeClr val="accent2">
                    <a:lumMod val="75000"/>
                  </a:schemeClr>
                </a:solidFill>
              </a:rPr>
              <a:t>For analysis pdf, follow:</a:t>
            </a:r>
            <a:endParaRPr lang="en-US" sz="4800">
              <a:solidFill>
                <a:schemeClr val="accent2">
                  <a:lumMod val="75000"/>
                </a:schemeClr>
              </a:solidFill>
            </a:endParaRPr>
          </a:p>
        </p:txBody>
      </p:sp>
      <p:pic>
        <p:nvPicPr>
          <p:cNvPr id="5" name="Picture 4" descr="WhatsApp Image 2025-04-02 at 3.49.30 PM"/>
          <p:cNvPicPr>
            <a:picLocks noChangeAspect="1"/>
          </p:cNvPicPr>
          <p:nvPr/>
        </p:nvPicPr>
        <p:blipFill>
          <a:blip r:embed="rId4"/>
          <a:srcRect t="21111" b="15926"/>
          <a:stretch>
            <a:fillRect/>
          </a:stretch>
        </p:blipFill>
        <p:spPr>
          <a:xfrm>
            <a:off x="6138545" y="2195195"/>
            <a:ext cx="5352415" cy="6477000"/>
          </a:xfrm>
          <a:prstGeom prst="rect">
            <a:avLst/>
          </a:prstGeom>
        </p:spPr>
      </p:pic>
      <p:sp>
        <p:nvSpPr>
          <p:cNvPr id="9" name="Text Box 8"/>
          <p:cNvSpPr txBox="1"/>
          <p:nvPr/>
        </p:nvSpPr>
        <p:spPr>
          <a:xfrm>
            <a:off x="5257800" y="8801100"/>
            <a:ext cx="7113270" cy="902335"/>
          </a:xfrm>
          <a:prstGeom prst="rect">
            <a:avLst/>
          </a:prstGeom>
          <a:noFill/>
        </p:spPr>
        <p:txBody>
          <a:bodyPr wrap="square" rtlCol="0">
            <a:noAutofit/>
          </a:bodyPr>
          <a:p>
            <a:pPr algn="ctr"/>
            <a:r>
              <a:rPr lang="en-US" sz="4800">
                <a:solidFill>
                  <a:schemeClr val="accent2">
                    <a:lumMod val="75000"/>
                  </a:schemeClr>
                </a:solidFill>
              </a:rPr>
              <a:t>Telegram Channel</a:t>
            </a:r>
            <a:endParaRPr lang="en-US" sz="4800">
              <a:solidFill>
                <a:schemeClr val="accent2">
                  <a:lumMod val="75000"/>
                </a:schemeClr>
              </a:solidFill>
            </a:endParaRPr>
          </a:p>
        </p:txBody>
      </p:sp>
      <p:pic>
        <p:nvPicPr>
          <p:cNvPr id="11" name="Picture 10" descr="Mains Test Series"/>
          <p:cNvPicPr>
            <a:picLocks noChangeAspect="1"/>
          </p:cNvPicPr>
          <p:nvPr/>
        </p:nvPicPr>
        <p:blipFill>
          <a:blip r:embed="rId5"/>
          <a:stretch>
            <a:fillRect/>
          </a:stretch>
        </p:blipFill>
        <p:spPr>
          <a:xfrm>
            <a:off x="9525" y="5080"/>
            <a:ext cx="18279110" cy="102825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905000" y="2857500"/>
            <a:ext cx="14809470" cy="4614545"/>
          </a:xfrm>
          <a:prstGeom prst="rect">
            <a:avLst/>
          </a:prstGeom>
          <a:noFill/>
        </p:spPr>
        <p:txBody>
          <a:bodyPr wrap="square" rtlCol="0">
            <a:noAutofit/>
          </a:bodyPr>
          <a:p>
            <a:pPr algn="ctr"/>
            <a:r>
              <a:rPr lang="en-US" altLang="en-US" sz="7200" b="1">
                <a:solidFill>
                  <a:srgbClr val="FF0000"/>
                </a:solidFill>
              </a:rPr>
              <a:t>APSC Prelims 2025 Full Paper Analysis</a:t>
            </a:r>
            <a:endParaRPr lang="en-US" altLang="en-US" sz="7200" b="1">
              <a:solidFill>
                <a:srgbClr val="FF0000"/>
              </a:solidFill>
            </a:endParaRPr>
          </a:p>
          <a:p>
            <a:pPr algn="ctr"/>
            <a:r>
              <a:rPr lang="en-US" altLang="en-US" sz="7200" b="1">
                <a:solidFill>
                  <a:srgbClr val="FF0000"/>
                </a:solidFill>
              </a:rPr>
              <a:t> GS PAPER 1</a:t>
            </a:r>
            <a:endParaRPr lang="en-US" altLang="en-US" sz="7200" b="1">
              <a:solidFill>
                <a:srgbClr val="FF0000"/>
              </a:solidFill>
            </a:endParaRPr>
          </a:p>
          <a:p>
            <a:pPr algn="ctr"/>
            <a:r>
              <a:rPr lang="en-US" altLang="en-US" sz="7200" b="1">
                <a:solidFill>
                  <a:srgbClr val="FF0000"/>
                </a:solidFill>
              </a:rPr>
              <a:t>SET C</a:t>
            </a:r>
            <a:endParaRPr lang="en-US" altLang="en-US" sz="7200" b="1">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pic>
        <p:nvPicPr>
          <p:cNvPr id="5" name="Picture 4" descr="WhatsApp Image 2025-06-08 at 12.25.42 PM"/>
          <p:cNvPicPr>
            <a:picLocks noChangeAspect="1"/>
          </p:cNvPicPr>
          <p:nvPr/>
        </p:nvPicPr>
        <p:blipFill>
          <a:blip r:embed="rId4"/>
          <a:srcRect t="7918" r="48000" b="49029"/>
          <a:stretch>
            <a:fillRect/>
          </a:stretch>
        </p:blipFill>
        <p:spPr>
          <a:xfrm>
            <a:off x="1459865" y="2526665"/>
            <a:ext cx="6322695" cy="7052310"/>
          </a:xfrm>
          <a:prstGeom prst="rect">
            <a:avLst/>
          </a:prstGeom>
        </p:spPr>
      </p:pic>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descr="WhatsApp Image 2025-06-08 at 12.25.42 PM"/>
          <p:cNvPicPr>
            <a:picLocks noChangeAspect="1"/>
          </p:cNvPicPr>
          <p:nvPr/>
        </p:nvPicPr>
        <p:blipFill>
          <a:blip r:embed="rId4"/>
          <a:srcRect l="6000" t="50750" r="46000" b="10250"/>
          <a:stretch>
            <a:fillRect/>
          </a:stretch>
        </p:blipFill>
        <p:spPr>
          <a:xfrm>
            <a:off x="1295400" y="2705100"/>
            <a:ext cx="6495415" cy="703643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b="52764"/>
          <a:stretch>
            <a:fillRect/>
          </a:stretch>
        </p:blipFill>
        <p:spPr>
          <a:xfrm>
            <a:off x="1524000" y="2496185"/>
            <a:ext cx="5550535" cy="717169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46985" b="4724"/>
          <a:stretch>
            <a:fillRect/>
          </a:stretch>
        </p:blipFill>
        <p:spPr>
          <a:xfrm>
            <a:off x="1447800" y="2574925"/>
            <a:ext cx="5233035" cy="691261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4519" r="50000" b="44169"/>
          <a:stretch>
            <a:fillRect/>
          </a:stretch>
        </p:blipFill>
        <p:spPr>
          <a:xfrm>
            <a:off x="1524000" y="2552700"/>
            <a:ext cx="5570855" cy="713105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55831" r="48545"/>
          <a:stretch>
            <a:fillRect/>
          </a:stretch>
        </p:blipFill>
        <p:spPr>
          <a:xfrm>
            <a:off x="1371600" y="2476500"/>
            <a:ext cx="6798310" cy="727900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1455" b="77988"/>
          <a:stretch>
            <a:fillRect/>
          </a:stretch>
        </p:blipFill>
        <p:spPr>
          <a:xfrm>
            <a:off x="914400" y="2657475"/>
            <a:ext cx="7372985" cy="417004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455" t="20845" b="59329"/>
          <a:stretch>
            <a:fillRect/>
          </a:stretch>
        </p:blipFill>
        <p:spPr>
          <a:xfrm>
            <a:off x="1600200" y="3314700"/>
            <a:ext cx="6273165" cy="319532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545" t="40671"/>
          <a:stretch>
            <a:fillRect/>
          </a:stretch>
        </p:blipFill>
        <p:spPr>
          <a:xfrm>
            <a:off x="1371600" y="2628900"/>
            <a:ext cx="4919345" cy="707453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51270" b="5957"/>
          <a:stretch>
            <a:fillRect/>
          </a:stretch>
        </p:blipFill>
        <p:spPr>
          <a:xfrm>
            <a:off x="1600200" y="2501900"/>
            <a:ext cx="4356735" cy="744791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6748" b="34403"/>
          <a:stretch>
            <a:fillRect/>
          </a:stretch>
        </p:blipFill>
        <p:spPr>
          <a:xfrm>
            <a:off x="1524000" y="2552700"/>
            <a:ext cx="4288790" cy="717677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6748" t="65597"/>
          <a:stretch>
            <a:fillRect/>
          </a:stretch>
        </p:blipFill>
        <p:spPr>
          <a:xfrm>
            <a:off x="1644015" y="3086100"/>
            <a:ext cx="6320155" cy="5546725"/>
          </a:xfrm>
          <a:prstGeom prst="rect">
            <a:avLst/>
          </a:prstGeom>
        </p:spPr>
      </p:pic>
      <p:sp>
        <p:nvSpPr>
          <p:cNvPr id="14" name="Text Box 13"/>
          <p:cNvSpPr txBox="1"/>
          <p:nvPr/>
        </p:nvSpPr>
        <p:spPr>
          <a:xfrm>
            <a:off x="9194800" y="2781300"/>
            <a:ext cx="6096000" cy="1753235"/>
          </a:xfrm>
          <a:prstGeom prst="rect">
            <a:avLst/>
          </a:prstGeom>
          <a:noFill/>
        </p:spPr>
        <p:txBody>
          <a:bodyPr wrap="square" rtlCol="0">
            <a:spAutoFit/>
          </a:bodyPr>
          <a:p>
            <a:r>
              <a:rPr lang="en-US" sz="3600" b="1" u="sng"/>
              <a:t>Ans: B</a:t>
            </a:r>
            <a:endParaRPr lang="en-US" sz="3600" b="1" u="sng"/>
          </a:p>
          <a:p>
            <a:endParaRPr lang="en-US" sz="3600" b="1" u="sng"/>
          </a:p>
          <a:p>
            <a:r>
              <a:rPr lang="en-US" altLang="en-US" sz="3600" b="1" u="sng"/>
              <a:t>https://hdr.undp.org/</a:t>
            </a:r>
            <a:endParaRPr lang="en-US" altLang="en-US" sz="3600" b="1" u="sng"/>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48877" b="2466"/>
          <a:stretch>
            <a:fillRect/>
          </a:stretch>
        </p:blipFill>
        <p:spPr>
          <a:xfrm>
            <a:off x="1524000" y="2476500"/>
            <a:ext cx="4604385" cy="747522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387" b="43425"/>
          <a:stretch>
            <a:fillRect/>
          </a:stretch>
        </p:blipFill>
        <p:spPr>
          <a:xfrm>
            <a:off x="1371600" y="2476500"/>
            <a:ext cx="5037455" cy="739140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
        <p:nvSpPr>
          <p:cNvPr id="5" name="Text Box 4"/>
          <p:cNvSpPr txBox="1"/>
          <p:nvPr/>
        </p:nvSpPr>
        <p:spPr>
          <a:xfrm>
            <a:off x="8763000" y="3924300"/>
            <a:ext cx="7180580" cy="1465580"/>
          </a:xfrm>
          <a:prstGeom prst="rect">
            <a:avLst/>
          </a:prstGeom>
        </p:spPr>
        <p:txBody>
          <a:bodyPr>
            <a:noAutofit/>
          </a:bodyPr>
          <a:p>
            <a:r>
              <a:rPr lang="en-US" altLang="en-US" sz="3200"/>
              <a:t>https://shorturl.at/Bcms9</a:t>
            </a:r>
            <a:endParaRPr lang="en-US" altLang="en-US" sz="3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0006" t="57671"/>
          <a:stretch>
            <a:fillRect/>
          </a:stretch>
        </p:blipFill>
        <p:spPr>
          <a:xfrm>
            <a:off x="1447800" y="2628900"/>
            <a:ext cx="6100445" cy="6511925"/>
          </a:xfrm>
          <a:prstGeom prst="rect">
            <a:avLst/>
          </a:prstGeom>
        </p:spPr>
      </p:pic>
      <p:sp>
        <p:nvSpPr>
          <p:cNvPr id="14" name="Text Box 13"/>
          <p:cNvSpPr txBox="1"/>
          <p:nvPr/>
        </p:nvSpPr>
        <p:spPr>
          <a:xfrm>
            <a:off x="9144000" y="2797175"/>
            <a:ext cx="8455660" cy="1753235"/>
          </a:xfrm>
          <a:prstGeom prst="rect">
            <a:avLst/>
          </a:prstGeom>
          <a:noFill/>
        </p:spPr>
        <p:txBody>
          <a:bodyPr wrap="square" rtlCol="0">
            <a:spAutoFit/>
          </a:bodyPr>
          <a:p>
            <a:r>
              <a:rPr lang="en-US" sz="3600" b="1" u="sng"/>
              <a:t>Ans: D - All the statements are correct</a:t>
            </a:r>
            <a:endParaRPr lang="en-US" sz="3600" b="1" u="sng"/>
          </a:p>
          <a:p>
            <a:endParaRPr lang="en-US" sz="3600" b="1" u="sng"/>
          </a:p>
          <a:p>
            <a:endParaRPr lang="en-US" sz="3600" b="1" u="sng"/>
          </a:p>
        </p:txBody>
      </p:sp>
      <p:sp>
        <p:nvSpPr>
          <p:cNvPr id="9" name="Text Box 8"/>
          <p:cNvSpPr txBox="1"/>
          <p:nvPr/>
        </p:nvSpPr>
        <p:spPr>
          <a:xfrm>
            <a:off x="9296400" y="4076700"/>
            <a:ext cx="9144000" cy="1383665"/>
          </a:xfrm>
          <a:prstGeom prst="rect">
            <a:avLst/>
          </a:prstGeom>
          <a:noFill/>
        </p:spPr>
        <p:txBody>
          <a:bodyPr wrap="square" rtlCol="0" anchor="t">
            <a:spAutoFit/>
          </a:bodyPr>
          <a:p>
            <a:r>
              <a:rPr lang="en-US" altLang="en-US" sz="2800"/>
              <a:t>https://socialwelfare.vikaspedia.in/viewcontent/social-welfare/scheduled-tribes-welfare/particularly-vulnerable-tribal-groups?lgn=en </a:t>
            </a:r>
            <a:endParaRPr lang="en-US" altLang="en-US"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49159" b="50423"/>
          <a:stretch>
            <a:fillRect/>
          </a:stretch>
        </p:blipFill>
        <p:spPr>
          <a:xfrm>
            <a:off x="1454785" y="2574925"/>
            <a:ext cx="5577205" cy="721741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sp>
        <p:nvSpPr>
          <p:cNvPr id="11" name="Text Box 10"/>
          <p:cNvSpPr txBox="1"/>
          <p:nvPr/>
        </p:nvSpPr>
        <p:spPr>
          <a:xfrm>
            <a:off x="9220200" y="3771900"/>
            <a:ext cx="6096000" cy="1198880"/>
          </a:xfrm>
          <a:prstGeom prst="rect">
            <a:avLst/>
          </a:prstGeom>
          <a:noFill/>
        </p:spPr>
        <p:txBody>
          <a:bodyPr wrap="square" rtlCol="0">
            <a:spAutoFit/>
          </a:bodyPr>
          <a:p>
            <a:r>
              <a:rPr lang="en-US" sz="3600" dirty="0">
                <a:sym typeface="+mn-ea"/>
              </a:rPr>
              <a:t>All of the mentioned parameters are discussed.</a:t>
            </a:r>
            <a:endParaRPr lang="en-US" sz="3600" u="sng"/>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48873" r="49994" b="26338"/>
          <a:stretch>
            <a:fillRect/>
          </a:stretch>
        </p:blipFill>
        <p:spPr>
          <a:xfrm>
            <a:off x="1371600" y="3086100"/>
            <a:ext cx="6813550" cy="44824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15" name="Picture 14"/>
          <p:cNvPicPr>
            <a:picLocks noChangeAspect="1"/>
          </p:cNvPicPr>
          <p:nvPr/>
        </p:nvPicPr>
        <p:blipFill>
          <a:blip r:embed="rId5"/>
          <a:stretch>
            <a:fillRect/>
          </a:stretch>
        </p:blipFill>
        <p:spPr>
          <a:xfrm>
            <a:off x="9194800" y="3511571"/>
            <a:ext cx="4419600" cy="372331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74366" r="50654"/>
          <a:stretch>
            <a:fillRect/>
          </a:stretch>
        </p:blipFill>
        <p:spPr>
          <a:xfrm>
            <a:off x="1450340" y="3467100"/>
            <a:ext cx="6487795" cy="447294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11" name="Picture 10"/>
          <p:cNvPicPr>
            <a:picLocks noChangeAspect="1"/>
          </p:cNvPicPr>
          <p:nvPr/>
        </p:nvPicPr>
        <p:blipFill>
          <a:blip r:embed="rId5"/>
          <a:stretch>
            <a:fillRect/>
          </a:stretch>
        </p:blipFill>
        <p:spPr>
          <a:xfrm>
            <a:off x="10820400" y="2574956"/>
            <a:ext cx="6096000" cy="68654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9346" b="77465"/>
          <a:stretch>
            <a:fillRect/>
          </a:stretch>
        </p:blipFill>
        <p:spPr>
          <a:xfrm>
            <a:off x="1454785" y="3086100"/>
            <a:ext cx="7014210" cy="414147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11" name="Picture 10"/>
          <p:cNvPicPr>
            <a:picLocks noChangeAspect="1"/>
          </p:cNvPicPr>
          <p:nvPr/>
        </p:nvPicPr>
        <p:blipFill>
          <a:blip r:embed="rId5"/>
          <a:stretch>
            <a:fillRect/>
          </a:stretch>
        </p:blipFill>
        <p:spPr>
          <a:xfrm>
            <a:off x="9194800" y="3511570"/>
            <a:ext cx="8255000" cy="538592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9346" t="22535" b="42535"/>
          <a:stretch>
            <a:fillRect/>
          </a:stretch>
        </p:blipFill>
        <p:spPr>
          <a:xfrm>
            <a:off x="1219200" y="2889885"/>
            <a:ext cx="6460490" cy="5912485"/>
          </a:xfrm>
          <a:prstGeom prst="rect">
            <a:avLst/>
          </a:prstGeom>
        </p:spPr>
      </p:pic>
      <p:sp>
        <p:nvSpPr>
          <p:cNvPr id="14" name="Text Box 13"/>
          <p:cNvSpPr txBox="1"/>
          <p:nvPr/>
        </p:nvSpPr>
        <p:spPr>
          <a:xfrm>
            <a:off x="9194800" y="2781300"/>
            <a:ext cx="6096000" cy="1198880"/>
          </a:xfrm>
          <a:prstGeom prst="rect">
            <a:avLst/>
          </a:prstGeom>
          <a:noFill/>
        </p:spPr>
        <p:txBody>
          <a:bodyPr wrap="square" rtlCol="0">
            <a:spAutoFit/>
          </a:bodyPr>
          <a:p>
            <a:r>
              <a:rPr lang="en-US" sz="3600" b="1" u="sng" dirty="0">
                <a:sym typeface="+mn-ea"/>
              </a:rPr>
              <a:t>Ans: A </a:t>
            </a:r>
            <a:endParaRPr lang="en-US" sz="3600" b="1" u="sng" dirty="0"/>
          </a:p>
          <a:p>
            <a:r>
              <a:rPr lang="en-US" sz="3600" b="1" dirty="0">
                <a:sym typeface="+mn-ea"/>
              </a:rPr>
              <a:t>UPSC PYQ</a:t>
            </a:r>
            <a:endParaRPr lang="en-US" sz="3600" b="1" u="sng"/>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0841" t="58592"/>
          <a:stretch>
            <a:fillRect/>
          </a:stretch>
        </p:blipFill>
        <p:spPr>
          <a:xfrm>
            <a:off x="1371600" y="3009900"/>
            <a:ext cx="5358130" cy="5989955"/>
          </a:xfrm>
          <a:prstGeom prst="rect">
            <a:avLst/>
          </a:prstGeom>
        </p:spPr>
      </p:pic>
      <p:sp>
        <p:nvSpPr>
          <p:cNvPr id="14" name="Text Box 13"/>
          <p:cNvSpPr txBox="1"/>
          <p:nvPr/>
        </p:nvSpPr>
        <p:spPr>
          <a:xfrm>
            <a:off x="9194800" y="2781300"/>
            <a:ext cx="8376920" cy="3169285"/>
          </a:xfrm>
          <a:prstGeom prst="rect">
            <a:avLst/>
          </a:prstGeom>
          <a:noFill/>
        </p:spPr>
        <p:txBody>
          <a:bodyPr wrap="square" rtlCol="0">
            <a:spAutoFit/>
          </a:bodyPr>
          <a:p>
            <a:r>
              <a:rPr lang="en-US" sz="3600" b="1" u="sng"/>
              <a:t>Ans: A</a:t>
            </a:r>
            <a:endParaRPr lang="en-US" sz="3600" b="1" u="sng"/>
          </a:p>
          <a:p>
            <a:endParaRPr lang="en-US" sz="3600" b="1" u="sng"/>
          </a:p>
          <a:p>
            <a:pPr marL="571500" indent="-571500">
              <a:buFont typeface="Arial" panose="020B0604020202020204" pitchFamily="34" charset="0"/>
              <a:buChar char="•"/>
            </a:pPr>
            <a:r>
              <a:rPr lang="en-IN" altLang="en-US" sz="3200"/>
              <a:t>Bhopal gas tragedy: </a:t>
            </a:r>
            <a:r>
              <a:rPr lang="en-US" altLang="en-US" sz="3200"/>
              <a:t>2 December 1984</a:t>
            </a:r>
            <a:endParaRPr lang="en-US" altLang="en-US" sz="3200"/>
          </a:p>
          <a:p>
            <a:pPr marL="571500" indent="-571500">
              <a:buFont typeface="Arial" panose="020B0604020202020204" pitchFamily="34" charset="0"/>
              <a:buChar char="•"/>
            </a:pPr>
            <a:r>
              <a:rPr lang="en-IN" altLang="en-US" sz="3200"/>
              <a:t>Chernobyl disaster: </a:t>
            </a:r>
            <a:r>
              <a:rPr lang="en-US" altLang="en-US" sz="3200"/>
              <a:t>26 April 1986</a:t>
            </a:r>
            <a:endParaRPr lang="en-US" altLang="en-US" sz="3200"/>
          </a:p>
          <a:p>
            <a:pPr marL="571500" indent="-571500">
              <a:buFont typeface="Arial" panose="020B0604020202020204" pitchFamily="34" charset="0"/>
              <a:buChar char="•"/>
            </a:pPr>
            <a:r>
              <a:rPr lang="en-IN" altLang="en-US" sz="3200"/>
              <a:t>Fukushima daiichi disaster: </a:t>
            </a:r>
            <a:r>
              <a:rPr lang="en-US" altLang="en-US" sz="3200"/>
              <a:t>11 March 2011</a:t>
            </a:r>
            <a:endParaRPr lang="en-US" altLang="en-US" sz="3200"/>
          </a:p>
          <a:p>
            <a:pPr marL="571500" indent="-571500">
              <a:buFont typeface="Arial" panose="020B0604020202020204" pitchFamily="34" charset="0"/>
              <a:buChar char="•"/>
            </a:pPr>
            <a:r>
              <a:rPr lang="en-IN" altLang="en-US" sz="3200"/>
              <a:t>Oil spill in the gulf of mexico: </a:t>
            </a:r>
            <a:r>
              <a:rPr lang="en-US" altLang="en-US" sz="3200"/>
              <a:t>20 April 2010</a:t>
            </a:r>
            <a:endParaRPr lang="en-US" altLang="en-US" sz="3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11" name="Picture 10"/>
          <p:cNvPicPr>
            <a:picLocks noChangeAspect="1"/>
          </p:cNvPicPr>
          <p:nvPr/>
        </p:nvPicPr>
        <p:blipFill>
          <a:blip r:embed="rId4"/>
          <a:srcRect r="51904" b="60572"/>
          <a:stretch>
            <a:fillRect/>
          </a:stretch>
        </p:blipFill>
        <p:spPr>
          <a:xfrm>
            <a:off x="1524000" y="2857500"/>
            <a:ext cx="6213475" cy="6420485"/>
          </a:xfrm>
          <a:prstGeom prst="rect">
            <a:avLst/>
          </a:prstGeom>
        </p:spPr>
      </p:pic>
      <p:sp>
        <p:nvSpPr>
          <p:cNvPr id="14" name="Text Box 13"/>
          <p:cNvSpPr txBox="1"/>
          <p:nvPr/>
        </p:nvSpPr>
        <p:spPr>
          <a:xfrm>
            <a:off x="9194800" y="2781300"/>
            <a:ext cx="7562215" cy="3415030"/>
          </a:xfrm>
          <a:prstGeom prst="rect">
            <a:avLst/>
          </a:prstGeom>
          <a:noFill/>
        </p:spPr>
        <p:txBody>
          <a:bodyPr wrap="square" rtlCol="0">
            <a:spAutoFit/>
          </a:bodyPr>
          <a:p>
            <a:r>
              <a:rPr lang="en-US" sz="3600" b="1" u="sng"/>
              <a:t>Ans: B</a:t>
            </a:r>
            <a:endParaRPr lang="en-US" sz="3600" b="1" u="sng"/>
          </a:p>
          <a:p>
            <a:endParaRPr lang="en-US" sz="3600" b="1" u="sng"/>
          </a:p>
          <a:p>
            <a:pPr marL="571500" indent="-571500">
              <a:buFont typeface="Arial" panose="020B0604020202020204" pitchFamily="34" charset="0"/>
              <a:buChar char="•"/>
            </a:pPr>
            <a:r>
              <a:rPr lang="en-US" altLang="en-US" sz="3600"/>
              <a:t>raimona national park</a:t>
            </a:r>
            <a:r>
              <a:rPr lang="en-IN" altLang="en-US" sz="3600"/>
              <a:t>: </a:t>
            </a:r>
            <a:r>
              <a:rPr lang="en-US" altLang="en-US" sz="3600"/>
              <a:t>June 5, 2021</a:t>
            </a:r>
            <a:endParaRPr lang="en-US" altLang="en-US" sz="3600"/>
          </a:p>
          <a:p>
            <a:pPr marL="571500" indent="-571500">
              <a:buFont typeface="Arial" panose="020B0604020202020204" pitchFamily="34" charset="0"/>
              <a:buChar char="•"/>
            </a:pPr>
            <a:r>
              <a:rPr lang="en-IN" altLang="en-US" sz="3600"/>
              <a:t>manas national park: </a:t>
            </a:r>
            <a:r>
              <a:rPr lang="en-US" altLang="en-US" sz="3600"/>
              <a:t>1990</a:t>
            </a:r>
            <a:endParaRPr lang="en-US" altLang="en-US" sz="3600"/>
          </a:p>
          <a:p>
            <a:pPr marL="571500" indent="-571500">
              <a:buFont typeface="Arial" panose="020B0604020202020204" pitchFamily="34" charset="0"/>
              <a:buChar char="•"/>
            </a:pPr>
            <a:r>
              <a:rPr lang="en-IN" altLang="en-US" sz="3600"/>
              <a:t>dibru saikhowa national park: </a:t>
            </a:r>
            <a:r>
              <a:rPr lang="en-US" altLang="en-US" sz="3600"/>
              <a:t>1999</a:t>
            </a:r>
            <a:endParaRPr lang="en-US" altLang="en-US" sz="3600"/>
          </a:p>
          <a:p>
            <a:pPr marL="571500" indent="-571500">
              <a:buFont typeface="Arial" panose="020B0604020202020204" pitchFamily="34" charset="0"/>
              <a:buChar char="•"/>
            </a:pPr>
            <a:r>
              <a:rPr lang="en-IN" altLang="en-US" sz="3600"/>
              <a:t>nameri national park: </a:t>
            </a:r>
            <a:r>
              <a:rPr lang="en-US" altLang="en-US" sz="3600"/>
              <a:t>1998</a:t>
            </a:r>
            <a:endParaRPr lang="en-US" altLang="en-US" sz="36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38156" r="50301"/>
          <a:stretch>
            <a:fillRect/>
          </a:stretch>
        </p:blipFill>
        <p:spPr>
          <a:xfrm>
            <a:off x="1143000" y="2705100"/>
            <a:ext cx="4560570" cy="7153275"/>
          </a:xfrm>
          <a:prstGeom prst="rect">
            <a:avLst/>
          </a:prstGeom>
        </p:spPr>
      </p:pic>
      <p:sp>
        <p:nvSpPr>
          <p:cNvPr id="14" name="Text Box 13"/>
          <p:cNvSpPr txBox="1"/>
          <p:nvPr/>
        </p:nvSpPr>
        <p:spPr>
          <a:xfrm>
            <a:off x="7467600" y="2781300"/>
            <a:ext cx="10626090" cy="6753860"/>
          </a:xfrm>
          <a:prstGeom prst="rect">
            <a:avLst/>
          </a:prstGeom>
          <a:noFill/>
        </p:spPr>
        <p:txBody>
          <a:bodyPr wrap="square" rtlCol="0">
            <a:noAutofit/>
          </a:bodyPr>
          <a:p>
            <a:r>
              <a:rPr lang="en-US" sz="3600" b="1" u="sng"/>
              <a:t>Ans: B</a:t>
            </a:r>
            <a:endParaRPr lang="en-US" sz="3600" b="1" u="sng"/>
          </a:p>
          <a:p>
            <a:endParaRPr lang="en-US" sz="3600" b="1" u="sng"/>
          </a:p>
          <a:p>
            <a:pPr marL="457200" indent="-457200">
              <a:buFont typeface="Arial" panose="020B0604020202020204" pitchFamily="34" charset="0"/>
              <a:buChar char="•"/>
            </a:pPr>
            <a:r>
              <a:rPr lang="en-IN" altLang="en-US" sz="3200"/>
              <a:t>Mulch: </a:t>
            </a:r>
            <a:r>
              <a:rPr lang="en-US" altLang="en-US" sz="3200"/>
              <a:t>A mulch is a layer of material applied to the surface of soil.</a:t>
            </a:r>
            <a:endParaRPr lang="en-US" altLang="en-US" sz="3200"/>
          </a:p>
          <a:p>
            <a:pPr marL="457200" indent="-457200">
              <a:buFont typeface="Arial" panose="020B0604020202020204" pitchFamily="34" charset="0"/>
              <a:buChar char="•"/>
            </a:pPr>
            <a:r>
              <a:rPr lang="en-IN" altLang="en-US" sz="3200"/>
              <a:t>Niche: </a:t>
            </a:r>
            <a:r>
              <a:rPr lang="en-US" altLang="en-US" sz="3200"/>
              <a:t>refers to the role or function of a species within its ecosystem</a:t>
            </a:r>
            <a:endParaRPr lang="en-US" altLang="en-US" sz="3200"/>
          </a:p>
          <a:p>
            <a:pPr marL="457200" indent="-457200">
              <a:buFont typeface="Arial" panose="020B0604020202020204" pitchFamily="34" charset="0"/>
              <a:buChar char="•"/>
            </a:pPr>
            <a:r>
              <a:rPr lang="en-IN" altLang="en-US" sz="3200"/>
              <a:t>Beta diversity: </a:t>
            </a:r>
            <a:r>
              <a:rPr lang="en-US" altLang="en-US" sz="3200">
                <a:sym typeface="+mn-ea"/>
              </a:rPr>
              <a:t>a measure in ecology that describes the difference in species composition between different ecological communities or habitats, essentially comparing the species makeup of one area to another</a:t>
            </a:r>
            <a:endParaRPr lang="en-US" altLang="en-US" sz="3200">
              <a:sym typeface="+mn-ea"/>
            </a:endParaRPr>
          </a:p>
          <a:p>
            <a:pPr marL="457200" indent="-457200">
              <a:buFont typeface="Arial" panose="020B0604020202020204" pitchFamily="34" charset="0"/>
              <a:buChar char="•"/>
            </a:pPr>
            <a:r>
              <a:rPr lang="en-IN" altLang="en-US" sz="3200">
                <a:sym typeface="+mn-ea"/>
              </a:rPr>
              <a:t>upwelling: </a:t>
            </a:r>
            <a:r>
              <a:rPr lang="en-US" altLang="en-US" sz="3200">
                <a:sym typeface="+mn-ea"/>
              </a:rPr>
              <a:t>a phenomenon where wind-driven ocean currents cause deep, cold, nutrient-rich water to rise to the surface, replacing warmer, nutrient-depleted surface water</a:t>
            </a:r>
            <a:r>
              <a:rPr lang="en-IN" altLang="en-US" sz="3200">
                <a:sym typeface="+mn-ea"/>
              </a:rPr>
              <a:t> </a:t>
            </a:r>
            <a:endParaRPr lang="en-IN" altLang="en-US" sz="3200"/>
          </a:p>
          <a:p>
            <a:endParaRPr lang="en-IN" altLang="en-US" sz="3600"/>
          </a:p>
          <a:p>
            <a:endParaRPr lang="en-IN" altLang="en-US" sz="3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8096" b="64388"/>
          <a:stretch>
            <a:fillRect/>
          </a:stretch>
        </p:blipFill>
        <p:spPr>
          <a:xfrm>
            <a:off x="1447800" y="2857500"/>
            <a:ext cx="5945505" cy="5142230"/>
          </a:xfrm>
          <a:prstGeom prst="rect">
            <a:avLst/>
          </a:prstGeom>
        </p:spPr>
      </p:pic>
      <p:sp>
        <p:nvSpPr>
          <p:cNvPr id="14" name="Text Box 13"/>
          <p:cNvSpPr txBox="1"/>
          <p:nvPr/>
        </p:nvSpPr>
        <p:spPr>
          <a:xfrm>
            <a:off x="9194800" y="2781300"/>
            <a:ext cx="8025765" cy="5200650"/>
          </a:xfrm>
          <a:prstGeom prst="rect">
            <a:avLst/>
          </a:prstGeom>
          <a:noFill/>
        </p:spPr>
        <p:txBody>
          <a:bodyPr wrap="square" rtlCol="0">
            <a:spAutoFit/>
          </a:bodyPr>
          <a:p>
            <a:r>
              <a:rPr lang="en-US" sz="3600" b="1" u="sng"/>
              <a:t>Ans: C</a:t>
            </a:r>
            <a:endParaRPr lang="en-US" sz="3600" b="1" u="sng"/>
          </a:p>
          <a:p>
            <a:endParaRPr lang="en-US" sz="3600" b="1" u="sng"/>
          </a:p>
          <a:p>
            <a:r>
              <a:rPr lang="en-US" altLang="en-US" sz="3200"/>
              <a:t>The Assam State Action Plan on Climate Change (SAPCC), published in 2015, outlines strategies for adapting to and mitigating climate change impacts in the state. It recognizes the unique vulnerabilities of Assam to climate change, including rising temperatures, increased rainfall intensity, and potential flood risks.</a:t>
            </a:r>
            <a:r>
              <a:rPr lang="en-US" sz="3600" b="1" u="sng"/>
              <a:t> </a:t>
            </a:r>
            <a:endParaRPr lang="en-US" sz="3600" b="1" u="sng"/>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096" t="35612" b="50397"/>
          <a:stretch>
            <a:fillRect/>
          </a:stretch>
        </p:blipFill>
        <p:spPr>
          <a:xfrm>
            <a:off x="1524000" y="3695700"/>
            <a:ext cx="7215505" cy="2451735"/>
          </a:xfrm>
          <a:prstGeom prst="rect">
            <a:avLst/>
          </a:prstGeom>
        </p:spPr>
      </p:pic>
      <p:sp>
        <p:nvSpPr>
          <p:cNvPr id="14" name="Text Box 13"/>
          <p:cNvSpPr txBox="1"/>
          <p:nvPr/>
        </p:nvSpPr>
        <p:spPr>
          <a:xfrm>
            <a:off x="9194800" y="2781300"/>
            <a:ext cx="8266430" cy="5507990"/>
          </a:xfrm>
          <a:prstGeom prst="rect">
            <a:avLst/>
          </a:prstGeom>
          <a:noFill/>
        </p:spPr>
        <p:txBody>
          <a:bodyPr wrap="square" rtlCol="0">
            <a:spAutoFit/>
          </a:bodyPr>
          <a:p>
            <a:r>
              <a:rPr lang="en-US" sz="3600" b="1" u="sng"/>
              <a:t>Ans: A</a:t>
            </a:r>
            <a:endParaRPr lang="en-US" sz="3600" b="1" u="sng"/>
          </a:p>
          <a:p>
            <a:endParaRPr lang="en-US" sz="3600" b="1" u="sng"/>
          </a:p>
          <a:p>
            <a:r>
              <a:rPr lang="en-US" altLang="en-US" sz="2800"/>
              <a:t>Phytoremediation is a cost-effective, eco-friendly approach to environmental cleanup that uses plants to remove, detoxify, or immobilize contaminants from soil, water, or air.</a:t>
            </a:r>
            <a:endParaRPr lang="en-US" altLang="en-US" sz="2800"/>
          </a:p>
          <a:p>
            <a:endParaRPr lang="en-US" altLang="en-US" sz="2800"/>
          </a:p>
          <a:p>
            <a:r>
              <a:rPr lang="en-US" altLang="en-US" sz="2800"/>
              <a:t>Bioremediation broadly refers to any process wherein a biological system (typically bacteria, microalgae, fungi in mycoremediation, and plants in phytoremediation), living or dead, is employed for removing environmental pollutants from air, water, soil</a:t>
            </a:r>
            <a:r>
              <a:rPr lang="en-IN" altLang="en-US" sz="2800"/>
              <a:t> etc.</a:t>
            </a:r>
            <a:endParaRPr lang="en-IN" altLang="en-US"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6493" t="50005" b="15654"/>
          <a:stretch>
            <a:fillRect/>
          </a:stretch>
        </p:blipFill>
        <p:spPr>
          <a:xfrm>
            <a:off x="1371600" y="2781300"/>
            <a:ext cx="6497955" cy="52571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5" name="Picture 4"/>
          <p:cNvPicPr>
            <a:picLocks noChangeAspect="1"/>
          </p:cNvPicPr>
          <p:nvPr/>
        </p:nvPicPr>
        <p:blipFill>
          <a:blip r:embed="rId5"/>
          <a:stretch>
            <a:fillRect/>
          </a:stretch>
        </p:blipFill>
        <p:spPr>
          <a:xfrm>
            <a:off x="8124825" y="3848100"/>
            <a:ext cx="9710420" cy="293243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096" t="84621"/>
          <a:stretch>
            <a:fillRect/>
          </a:stretch>
        </p:blipFill>
        <p:spPr>
          <a:xfrm>
            <a:off x="1066800" y="3314700"/>
            <a:ext cx="7920990" cy="2958465"/>
          </a:xfrm>
          <a:prstGeom prst="rect">
            <a:avLst/>
          </a:prstGeom>
        </p:spPr>
      </p:pic>
      <p:sp>
        <p:nvSpPr>
          <p:cNvPr id="14" name="Text Box 13"/>
          <p:cNvSpPr txBox="1"/>
          <p:nvPr/>
        </p:nvSpPr>
        <p:spPr>
          <a:xfrm>
            <a:off x="9194800" y="2781300"/>
            <a:ext cx="8213725" cy="3734435"/>
          </a:xfrm>
          <a:prstGeom prst="rect">
            <a:avLst/>
          </a:prstGeom>
          <a:noFill/>
        </p:spPr>
        <p:txBody>
          <a:bodyPr wrap="square" rtlCol="0">
            <a:noAutofit/>
          </a:bodyPr>
          <a:p>
            <a:r>
              <a:rPr lang="en-US" sz="3600" b="1" u="sng"/>
              <a:t>Ans: </a:t>
            </a:r>
            <a:r>
              <a:rPr lang="en-IN" altLang="en-US" sz="3600" b="1" u="sng"/>
              <a:t>A</a:t>
            </a:r>
            <a:endParaRPr lang="en-IN" altLang="en-US" sz="3600" b="1" u="sng"/>
          </a:p>
          <a:p>
            <a:r>
              <a:rPr lang="en-US" altLang="en-US" sz="2800"/>
              <a:t>The O horizon is composed of accumulated organic matter like fallen leaves and decomposing wood, which is prevalent in forested areas. However, agricultural practices like plowing regularly disturb and bury organic matter, preventing the formation of a distinct O horizon. </a:t>
            </a:r>
            <a:endParaRPr lang="en-US" altLang="en-US" sz="2800"/>
          </a:p>
        </p:txBody>
      </p:sp>
      <p:pic>
        <p:nvPicPr>
          <p:cNvPr id="9" name="Picture 8"/>
          <p:cNvPicPr/>
          <p:nvPr/>
        </p:nvPicPr>
        <p:blipFill>
          <a:blip r:embed="rId5"/>
          <a:stretch>
            <a:fillRect/>
          </a:stretch>
        </p:blipFill>
        <p:spPr>
          <a:xfrm>
            <a:off x="10515600" y="5524500"/>
            <a:ext cx="5281930" cy="437197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46923" b="69418"/>
          <a:stretch>
            <a:fillRect/>
          </a:stretch>
        </p:blipFill>
        <p:spPr>
          <a:xfrm>
            <a:off x="981075" y="3238500"/>
            <a:ext cx="7216775" cy="5269865"/>
          </a:xfrm>
          <a:prstGeom prst="rect">
            <a:avLst/>
          </a:prstGeom>
        </p:spPr>
      </p:pic>
      <p:sp>
        <p:nvSpPr>
          <p:cNvPr id="14" name="Text Box 13"/>
          <p:cNvSpPr txBox="1"/>
          <p:nvPr/>
        </p:nvSpPr>
        <p:spPr>
          <a:xfrm>
            <a:off x="9194800" y="2781300"/>
            <a:ext cx="8629650" cy="3353435"/>
          </a:xfrm>
          <a:prstGeom prst="rect">
            <a:avLst/>
          </a:prstGeom>
          <a:noFill/>
        </p:spPr>
        <p:txBody>
          <a:bodyPr wrap="square" rtlCol="0">
            <a:spAutoFit/>
          </a:bodyPr>
          <a:p>
            <a:r>
              <a:rPr lang="en-US" sz="3600" b="1" u="sng"/>
              <a:t>Ans: C</a:t>
            </a:r>
            <a:endParaRPr lang="en-US" sz="3600" b="1" u="sng"/>
          </a:p>
          <a:p>
            <a:endParaRPr lang="en-US" sz="3600" b="1" u="sng"/>
          </a:p>
          <a:p>
            <a:r>
              <a:rPr lang="en-US" altLang="en-US" sz="2800"/>
              <a:t>The Gadgil Committee Report and the Kasturirangan Committee Report are both related to the conservation and sustainable development of the Western Ghats, a UNESCO World Heritage Site and one of India's most ecologically sensitive regions.</a:t>
            </a:r>
            <a:endParaRPr lang="en-US" altLang="en-US"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29135" r="49231" b="51442"/>
          <a:stretch>
            <a:fillRect/>
          </a:stretch>
        </p:blipFill>
        <p:spPr>
          <a:xfrm>
            <a:off x="1219200" y="2933700"/>
            <a:ext cx="7280275" cy="3529965"/>
          </a:xfrm>
          <a:prstGeom prst="rect">
            <a:avLst/>
          </a:prstGeom>
        </p:spPr>
      </p:pic>
      <p:sp>
        <p:nvSpPr>
          <p:cNvPr id="14" name="Text Box 13"/>
          <p:cNvSpPr txBox="1"/>
          <p:nvPr/>
        </p:nvSpPr>
        <p:spPr>
          <a:xfrm>
            <a:off x="9194800" y="2781300"/>
            <a:ext cx="6096000" cy="3661410"/>
          </a:xfrm>
          <a:prstGeom prst="rect">
            <a:avLst/>
          </a:prstGeom>
          <a:noFill/>
        </p:spPr>
        <p:txBody>
          <a:bodyPr wrap="square" rtlCol="0">
            <a:spAutoFit/>
          </a:bodyPr>
          <a:p>
            <a:r>
              <a:rPr lang="en-US" sz="3600" b="1" u="sng"/>
              <a:t>Ans: B</a:t>
            </a:r>
            <a:endParaRPr lang="en-US" sz="3600" b="1" u="sng"/>
          </a:p>
          <a:p>
            <a:endParaRPr lang="en-US" sz="3600" b="1" u="sng"/>
          </a:p>
          <a:p>
            <a:r>
              <a:rPr lang="en-US" altLang="en-US" sz="3200"/>
              <a:t>The Reserve Bank of India, is the custodian of the country's foreign exchange reserves and is vested with the responsibility of managing their investment.</a:t>
            </a:r>
            <a:endParaRPr lang="en-US" altLang="en-US" sz="32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48558" r="44615" b="35660"/>
          <a:stretch>
            <a:fillRect/>
          </a:stretch>
        </p:blipFill>
        <p:spPr>
          <a:xfrm>
            <a:off x="1066800" y="3238500"/>
            <a:ext cx="7631430" cy="275590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pic>
        <p:nvPicPr>
          <p:cNvPr id="5" name="Picture 4"/>
          <p:cNvPicPr>
            <a:picLocks noChangeAspect="1"/>
          </p:cNvPicPr>
          <p:nvPr/>
        </p:nvPicPr>
        <p:blipFill>
          <a:blip r:embed="rId5"/>
          <a:stretch>
            <a:fillRect/>
          </a:stretch>
        </p:blipFill>
        <p:spPr>
          <a:xfrm>
            <a:off x="8686800" y="3619500"/>
            <a:ext cx="9459595" cy="2357120"/>
          </a:xfrm>
          <a:prstGeom prst="rect">
            <a:avLst/>
          </a:prstGeom>
        </p:spPr>
      </p:pic>
      <p:pic>
        <p:nvPicPr>
          <p:cNvPr id="11" name="Picture 10"/>
          <p:cNvPicPr>
            <a:picLocks noChangeAspect="1"/>
          </p:cNvPicPr>
          <p:nvPr/>
        </p:nvPicPr>
        <p:blipFill>
          <a:blip r:embed="rId6"/>
          <a:stretch>
            <a:fillRect/>
          </a:stretch>
        </p:blipFill>
        <p:spPr>
          <a:xfrm>
            <a:off x="9194800" y="5994400"/>
            <a:ext cx="6124575" cy="10477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63126" r="52308"/>
          <a:stretch>
            <a:fillRect/>
          </a:stretch>
        </p:blipFill>
        <p:spPr>
          <a:xfrm>
            <a:off x="1371600" y="2933700"/>
            <a:ext cx="5576570" cy="5464175"/>
          </a:xfrm>
          <a:prstGeom prst="rect">
            <a:avLst/>
          </a:prstGeom>
        </p:spPr>
      </p:pic>
      <p:sp>
        <p:nvSpPr>
          <p:cNvPr id="14" name="Text Box 13"/>
          <p:cNvSpPr txBox="1"/>
          <p:nvPr/>
        </p:nvSpPr>
        <p:spPr>
          <a:xfrm>
            <a:off x="9194800" y="2781300"/>
            <a:ext cx="8248650" cy="4215765"/>
          </a:xfrm>
          <a:prstGeom prst="rect">
            <a:avLst/>
          </a:prstGeom>
          <a:noFill/>
        </p:spPr>
        <p:txBody>
          <a:bodyPr wrap="square" rtlCol="0">
            <a:spAutoFit/>
          </a:bodyPr>
          <a:p>
            <a:r>
              <a:rPr lang="en-US" sz="3600" b="1" u="sng"/>
              <a:t>Ans: D</a:t>
            </a:r>
            <a:endParaRPr lang="en-US" sz="3600" b="1" u="sng"/>
          </a:p>
          <a:p>
            <a:endParaRPr lang="en-US" sz="3600" b="1" u="sng"/>
          </a:p>
          <a:p>
            <a:r>
              <a:rPr lang="en-US" altLang="en-US" sz="2800"/>
              <a:t>The Assam Millets Mission (AMM), launched in 2023, is part of the National Millets Mission (NMM) and aims to promote the cultivation, consumption, and commercialization of nutri-cereals (millets) in Assam. The mission aligns with the International Year of Millets (2023) declared by the UN and India’s push to revive millets as "Shree Anna" (superfood).</a:t>
            </a:r>
            <a:endParaRPr lang="en-US"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538" b="80344"/>
          <a:stretch>
            <a:fillRect/>
          </a:stretch>
        </p:blipFill>
        <p:spPr>
          <a:xfrm>
            <a:off x="1143000" y="3162300"/>
            <a:ext cx="7679690" cy="3947795"/>
          </a:xfrm>
          <a:prstGeom prst="rect">
            <a:avLst/>
          </a:prstGeom>
        </p:spPr>
      </p:pic>
      <p:sp>
        <p:nvSpPr>
          <p:cNvPr id="14" name="Text Box 13"/>
          <p:cNvSpPr txBox="1"/>
          <p:nvPr/>
        </p:nvSpPr>
        <p:spPr>
          <a:xfrm>
            <a:off x="9194800" y="2781300"/>
            <a:ext cx="7867650" cy="4215765"/>
          </a:xfrm>
          <a:prstGeom prst="rect">
            <a:avLst/>
          </a:prstGeom>
          <a:noFill/>
        </p:spPr>
        <p:txBody>
          <a:bodyPr wrap="square" rtlCol="0">
            <a:spAutoFit/>
          </a:bodyPr>
          <a:p>
            <a:r>
              <a:rPr lang="en-US" sz="3600" b="1" u="sng"/>
              <a:t>Ans: D</a:t>
            </a:r>
            <a:endParaRPr lang="en-US" sz="3600" b="1" u="sng"/>
          </a:p>
          <a:p>
            <a:endParaRPr lang="en-US" sz="3600" b="1" u="sng"/>
          </a:p>
          <a:p>
            <a:r>
              <a:rPr lang="en-US" altLang="en-US" sz="2800"/>
              <a:t>The Social Progress Index (SPI) measures the extent to which countries provide for the social and environmental needs of their citizens.</a:t>
            </a:r>
            <a:endParaRPr lang="en-US" altLang="en-US" sz="2800"/>
          </a:p>
          <a:p>
            <a:endParaRPr lang="en-US" altLang="en-US" sz="2800"/>
          </a:p>
          <a:p>
            <a:r>
              <a:rPr lang="en-IN" altLang="en-US" sz="2800"/>
              <a:t>Dimensions: </a:t>
            </a:r>
            <a:endParaRPr lang="en-US" altLang="en-US" sz="2800"/>
          </a:p>
          <a:p>
            <a:r>
              <a:rPr lang="en-US" altLang="en-US" sz="2800"/>
              <a:t>Basic Human Needs, Foundations of Wellbeing, and Opportunity. </a:t>
            </a:r>
            <a:endParaRPr lang="en-US" altLang="en-US" sz="2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1538" t="18442" b="66990"/>
          <a:stretch>
            <a:fillRect/>
          </a:stretch>
        </p:blipFill>
        <p:spPr>
          <a:xfrm>
            <a:off x="1371600" y="3009900"/>
            <a:ext cx="7463790" cy="284353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9" name="Picture 8"/>
          <p:cNvPicPr>
            <a:picLocks noChangeAspect="1"/>
          </p:cNvPicPr>
          <p:nvPr/>
        </p:nvPicPr>
        <p:blipFill>
          <a:blip r:embed="rId5"/>
          <a:stretch>
            <a:fillRect/>
          </a:stretch>
        </p:blipFill>
        <p:spPr>
          <a:xfrm>
            <a:off x="9601200" y="3543300"/>
            <a:ext cx="6961505" cy="61290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0769" t="32777" b="28376"/>
          <a:stretch>
            <a:fillRect/>
          </a:stretch>
        </p:blipFill>
        <p:spPr>
          <a:xfrm>
            <a:off x="1391920" y="2781300"/>
            <a:ext cx="6626860" cy="662686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5" name="Picture 4"/>
          <p:cNvPicPr>
            <a:picLocks noChangeAspect="1"/>
          </p:cNvPicPr>
          <p:nvPr/>
        </p:nvPicPr>
        <p:blipFill>
          <a:blip r:embed="rId5"/>
          <a:stretch>
            <a:fillRect/>
          </a:stretch>
        </p:blipFill>
        <p:spPr>
          <a:xfrm>
            <a:off x="8153400" y="3771900"/>
            <a:ext cx="9225280" cy="226187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462" t="71856"/>
          <a:stretch>
            <a:fillRect/>
          </a:stretch>
        </p:blipFill>
        <p:spPr>
          <a:xfrm>
            <a:off x="1371600" y="2781300"/>
            <a:ext cx="7371715" cy="510159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pic>
        <p:nvPicPr>
          <p:cNvPr id="11" name="Picture 10"/>
          <p:cNvPicPr>
            <a:picLocks noChangeAspect="1"/>
          </p:cNvPicPr>
          <p:nvPr/>
        </p:nvPicPr>
        <p:blipFill>
          <a:blip r:embed="rId5"/>
          <a:stretch>
            <a:fillRect/>
          </a:stretch>
        </p:blipFill>
        <p:spPr>
          <a:xfrm>
            <a:off x="8839200" y="3426460"/>
            <a:ext cx="8898890" cy="393827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49064" b="79971"/>
          <a:stretch>
            <a:fillRect/>
          </a:stretch>
        </p:blipFill>
        <p:spPr>
          <a:xfrm>
            <a:off x="1295400" y="3390900"/>
            <a:ext cx="6903720" cy="345186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5" name="Picture 4"/>
          <p:cNvPicPr>
            <a:picLocks noChangeAspect="1"/>
          </p:cNvPicPr>
          <p:nvPr/>
        </p:nvPicPr>
        <p:blipFill>
          <a:blip r:embed="rId5"/>
          <a:stretch>
            <a:fillRect/>
          </a:stretch>
        </p:blipFill>
        <p:spPr>
          <a:xfrm>
            <a:off x="8229600" y="3619500"/>
            <a:ext cx="9573895" cy="399669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20029" r="50936" b="54050"/>
          <a:stretch>
            <a:fillRect/>
          </a:stretch>
        </p:blipFill>
        <p:spPr>
          <a:xfrm>
            <a:off x="1295400" y="3086100"/>
            <a:ext cx="6531610" cy="438785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9" name="Picture 8"/>
          <p:cNvPicPr>
            <a:picLocks noChangeAspect="1"/>
          </p:cNvPicPr>
          <p:nvPr/>
        </p:nvPicPr>
        <p:blipFill>
          <a:blip r:embed="rId5"/>
          <a:stretch>
            <a:fillRect/>
          </a:stretch>
        </p:blipFill>
        <p:spPr>
          <a:xfrm>
            <a:off x="7924800" y="3426460"/>
            <a:ext cx="9954895" cy="284226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45950" r="49064" b="18704"/>
          <a:stretch>
            <a:fillRect/>
          </a:stretch>
        </p:blipFill>
        <p:spPr>
          <a:xfrm>
            <a:off x="1295400" y="3086100"/>
            <a:ext cx="6496685" cy="573278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pic>
        <p:nvPicPr>
          <p:cNvPr id="5" name="Picture 4"/>
          <p:cNvPicPr>
            <a:picLocks noChangeAspect="1"/>
          </p:cNvPicPr>
          <p:nvPr/>
        </p:nvPicPr>
        <p:blipFill>
          <a:blip r:embed="rId5"/>
          <a:stretch>
            <a:fillRect/>
          </a:stretch>
        </p:blipFill>
        <p:spPr>
          <a:xfrm>
            <a:off x="8001000" y="3695700"/>
            <a:ext cx="9702165" cy="188658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80638" r="48502" b="-668"/>
          <a:stretch>
            <a:fillRect/>
          </a:stretch>
        </p:blipFill>
        <p:spPr>
          <a:xfrm>
            <a:off x="1295400" y="2933700"/>
            <a:ext cx="7274560" cy="3597910"/>
          </a:xfrm>
          <a:prstGeom prst="rect">
            <a:avLst/>
          </a:prstGeom>
        </p:spPr>
      </p:pic>
      <p:sp>
        <p:nvSpPr>
          <p:cNvPr id="14" name="Text Box 13"/>
          <p:cNvSpPr txBox="1"/>
          <p:nvPr/>
        </p:nvSpPr>
        <p:spPr>
          <a:xfrm>
            <a:off x="9144000" y="5452110"/>
            <a:ext cx="6096000" cy="645160"/>
          </a:xfrm>
          <a:prstGeom prst="rect">
            <a:avLst/>
          </a:prstGeom>
          <a:noFill/>
        </p:spPr>
        <p:txBody>
          <a:bodyPr wrap="square" rtlCol="0">
            <a:spAutoFit/>
          </a:bodyPr>
          <a:p>
            <a:r>
              <a:rPr lang="en-US" sz="3600" b="1" u="sng"/>
              <a:t>Ans: B</a:t>
            </a:r>
            <a:endParaRPr lang="en-US" sz="3600" b="1" u="sng"/>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498" b="81001"/>
          <a:stretch>
            <a:fillRect/>
          </a:stretch>
        </p:blipFill>
        <p:spPr>
          <a:xfrm>
            <a:off x="1219200" y="3086100"/>
            <a:ext cx="7478395" cy="3724910"/>
          </a:xfrm>
          <a:prstGeom prst="rect">
            <a:avLst/>
          </a:prstGeom>
        </p:spPr>
      </p:pic>
      <p:sp>
        <p:nvSpPr>
          <p:cNvPr id="14" name="Text Box 13"/>
          <p:cNvSpPr txBox="1"/>
          <p:nvPr/>
        </p:nvSpPr>
        <p:spPr>
          <a:xfrm>
            <a:off x="9296400" y="55245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0000" t="17015" b="68846"/>
          <a:stretch>
            <a:fillRect/>
          </a:stretch>
        </p:blipFill>
        <p:spPr>
          <a:xfrm>
            <a:off x="1295400" y="3086100"/>
            <a:ext cx="7616825" cy="2738755"/>
          </a:xfrm>
          <a:prstGeom prst="rect">
            <a:avLst/>
          </a:prstGeom>
        </p:spPr>
      </p:pic>
      <p:sp>
        <p:nvSpPr>
          <p:cNvPr id="14" name="Text Box 13"/>
          <p:cNvSpPr txBox="1"/>
          <p:nvPr/>
        </p:nvSpPr>
        <p:spPr>
          <a:xfrm>
            <a:off x="9194800" y="2781300"/>
            <a:ext cx="8072755" cy="5077460"/>
          </a:xfrm>
          <a:prstGeom prst="rect">
            <a:avLst/>
          </a:prstGeom>
          <a:noFill/>
        </p:spPr>
        <p:txBody>
          <a:bodyPr wrap="square" rtlCol="0">
            <a:spAutoFit/>
          </a:bodyPr>
          <a:p>
            <a:r>
              <a:rPr lang="en-US" sz="3600" b="1" u="sng"/>
              <a:t>Ans: D</a:t>
            </a:r>
            <a:endParaRPr lang="en-US" sz="3600" b="1" u="sng"/>
          </a:p>
          <a:p>
            <a:endParaRPr lang="en-US" sz="3600" b="1" u="sng"/>
          </a:p>
          <a:p>
            <a:r>
              <a:rPr lang="en-US" altLang="en-US" sz="2800"/>
              <a:t>The </a:t>
            </a:r>
            <a:r>
              <a:rPr lang="en-US" altLang="en-US" sz="2800" b="1"/>
              <a:t>Asom Sangrakshini Sabha, meaning "Assam Preservation Council," was founded by Ambikagiri Raichoudhury in 1926.</a:t>
            </a:r>
            <a:r>
              <a:rPr lang="en-US" altLang="en-US" sz="2800"/>
              <a:t> Its purpose was to promote and protect the rights and interests of Assamese people, particularly concerning issues like unrestricted immigration and settlement in the Assam Valley. The organization played a role in advocating for the interests of the Assamese population during a period of significant social and political changes in Assam. </a:t>
            </a:r>
            <a:endParaRPr lang="en-US" altLang="en-US" sz="28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0000" t="29975" b="53530"/>
          <a:stretch>
            <a:fillRect/>
          </a:stretch>
        </p:blipFill>
        <p:spPr>
          <a:xfrm>
            <a:off x="1371600" y="3086100"/>
            <a:ext cx="7305040" cy="3064510"/>
          </a:xfrm>
          <a:prstGeom prst="rect">
            <a:avLst/>
          </a:prstGeom>
        </p:spPr>
      </p:pic>
      <p:sp>
        <p:nvSpPr>
          <p:cNvPr id="14" name="Text Box 13"/>
          <p:cNvSpPr txBox="1"/>
          <p:nvPr/>
        </p:nvSpPr>
        <p:spPr>
          <a:xfrm>
            <a:off x="9194800" y="2781300"/>
            <a:ext cx="6096000" cy="3969385"/>
          </a:xfrm>
          <a:prstGeom prst="rect">
            <a:avLst/>
          </a:prstGeom>
          <a:noFill/>
        </p:spPr>
        <p:txBody>
          <a:bodyPr wrap="square" rtlCol="0">
            <a:spAutoFit/>
          </a:bodyPr>
          <a:p>
            <a:r>
              <a:rPr lang="en-US" sz="3600" b="1" u="sng"/>
              <a:t>Ans: A</a:t>
            </a:r>
            <a:endParaRPr lang="en-US" sz="3600" b="1" u="sng"/>
          </a:p>
          <a:p>
            <a:endParaRPr lang="en-US" sz="3600" b="1" u="sng"/>
          </a:p>
          <a:p>
            <a:r>
              <a:rPr lang="en-US" altLang="en-US" sz="3600"/>
              <a:t>Amalprabha's father H.K. Das donated the land required for the establishment of the Ashram, and it was established in the Sarania Hills, Guwahati.</a:t>
            </a:r>
            <a:endParaRPr lang="en-US" altLang="en-US" sz="36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9438" t="45950" b="34620"/>
          <a:stretch>
            <a:fillRect/>
          </a:stretch>
        </p:blipFill>
        <p:spPr>
          <a:xfrm>
            <a:off x="1447800" y="2933700"/>
            <a:ext cx="7053580" cy="344678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9" name="Picture 8"/>
          <p:cNvPicPr>
            <a:picLocks noChangeAspect="1"/>
          </p:cNvPicPr>
          <p:nvPr/>
        </p:nvPicPr>
        <p:blipFill>
          <a:blip r:embed="rId5"/>
          <a:stretch>
            <a:fillRect/>
          </a:stretch>
        </p:blipFill>
        <p:spPr>
          <a:xfrm>
            <a:off x="8763000" y="3543300"/>
            <a:ext cx="9100820" cy="18897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498" t="64143"/>
          <a:stretch>
            <a:fillRect/>
          </a:stretch>
        </p:blipFill>
        <p:spPr>
          <a:xfrm>
            <a:off x="1447800" y="3086100"/>
            <a:ext cx="5876925" cy="5524500"/>
          </a:xfrm>
          <a:prstGeom prst="rect">
            <a:avLst/>
          </a:prstGeom>
        </p:spPr>
      </p:pic>
      <p:sp>
        <p:nvSpPr>
          <p:cNvPr id="14" name="Text Box 13"/>
          <p:cNvSpPr txBox="1"/>
          <p:nvPr/>
        </p:nvSpPr>
        <p:spPr>
          <a:xfrm>
            <a:off x="9194800" y="2781300"/>
            <a:ext cx="8324215" cy="4215765"/>
          </a:xfrm>
          <a:prstGeom prst="rect">
            <a:avLst/>
          </a:prstGeom>
          <a:noFill/>
        </p:spPr>
        <p:txBody>
          <a:bodyPr wrap="square" rtlCol="0">
            <a:spAutoFit/>
          </a:bodyPr>
          <a:p>
            <a:r>
              <a:rPr lang="en-US" sz="3600" b="1" u="sng"/>
              <a:t>Ans: </a:t>
            </a:r>
            <a:r>
              <a:rPr lang="en-IN" altLang="en-US" sz="3600" b="1" u="sng"/>
              <a:t>B</a:t>
            </a:r>
            <a:endParaRPr lang="en-US" sz="3600" b="1" u="sng"/>
          </a:p>
          <a:p>
            <a:endParaRPr lang="en-US" sz="3600" b="1" u="sng"/>
          </a:p>
          <a:p>
            <a:r>
              <a:rPr lang="en-US" altLang="en-US" sz="2800"/>
              <a:t>Impressed by the Company army's discipline and organization during Captain Welsh's expedition, and finding it difficult to recruit soldiers through kheldars, Purnananda undertook measures to create a regular standing army.</a:t>
            </a:r>
            <a:endParaRPr lang="en-US" altLang="en-US" sz="2800"/>
          </a:p>
          <a:p>
            <a:endParaRPr lang="en-US" altLang="en-US" sz="2800"/>
          </a:p>
          <a:p>
            <a:endParaRPr lang="en-US" altLang="en-US" sz="2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49994" b="47782"/>
          <a:stretch>
            <a:fillRect/>
          </a:stretch>
        </p:blipFill>
        <p:spPr>
          <a:xfrm>
            <a:off x="1295400" y="2628900"/>
            <a:ext cx="5984240" cy="71240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t>
            </a:r>
            <a:r>
              <a:rPr lang="en-IN" altLang="en-US" sz="3600" b="1" u="sng"/>
              <a:t>D</a:t>
            </a:r>
            <a:endParaRPr lang="en-IN" altLang="en-US" sz="3600" b="1" u="sng"/>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52218" r="48440"/>
          <a:stretch>
            <a:fillRect/>
          </a:stretch>
        </p:blipFill>
        <p:spPr>
          <a:xfrm>
            <a:off x="1447800" y="2628900"/>
            <a:ext cx="5268595" cy="6854825"/>
          </a:xfrm>
          <a:prstGeom prst="rect">
            <a:avLst/>
          </a:prstGeom>
        </p:spPr>
      </p:pic>
      <p:sp>
        <p:nvSpPr>
          <p:cNvPr id="14" name="Text Box 13"/>
          <p:cNvSpPr txBox="1"/>
          <p:nvPr/>
        </p:nvSpPr>
        <p:spPr>
          <a:xfrm>
            <a:off x="9194800" y="2781300"/>
            <a:ext cx="6096000" cy="5077460"/>
          </a:xfrm>
          <a:prstGeom prst="rect">
            <a:avLst/>
          </a:prstGeom>
          <a:noFill/>
        </p:spPr>
        <p:txBody>
          <a:bodyPr wrap="square" rtlCol="0">
            <a:spAutoFit/>
          </a:bodyPr>
          <a:p>
            <a:r>
              <a:rPr lang="en-US" sz="3600" b="1" u="sng"/>
              <a:t>Ans: </a:t>
            </a:r>
            <a:r>
              <a:rPr lang="en-IN" altLang="en-US" sz="3600" b="1" u="sng"/>
              <a:t>C</a:t>
            </a:r>
            <a:endParaRPr lang="en-IN" altLang="en-US" sz="3600" b="1" u="sng"/>
          </a:p>
          <a:p>
            <a:endParaRPr lang="en-IN" altLang="en-US" sz="3600" b="1" u="sng"/>
          </a:p>
          <a:p>
            <a:r>
              <a:rPr lang="en-US" altLang="en-US" sz="3600"/>
              <a:t>Joymoti is a 1935 Indian film widely considered to be the first Assamese film ever made. Based on Lakshminath Bezbaroa's play about the 17th-century Ahom princess Joymoti Konwari</a:t>
            </a:r>
            <a:endParaRPr lang="en-US" altLang="en-US" sz="36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9709" b="51314"/>
          <a:stretch>
            <a:fillRect/>
          </a:stretch>
        </p:blipFill>
        <p:spPr>
          <a:xfrm>
            <a:off x="1371600" y="2574925"/>
            <a:ext cx="5231765" cy="7110095"/>
          </a:xfrm>
          <a:prstGeom prst="rect">
            <a:avLst/>
          </a:prstGeom>
        </p:spPr>
      </p:pic>
      <p:sp>
        <p:nvSpPr>
          <p:cNvPr id="14" name="Text Box 13"/>
          <p:cNvSpPr txBox="1"/>
          <p:nvPr/>
        </p:nvSpPr>
        <p:spPr>
          <a:xfrm>
            <a:off x="9194800" y="2781300"/>
            <a:ext cx="8072755" cy="6616065"/>
          </a:xfrm>
          <a:prstGeom prst="rect">
            <a:avLst/>
          </a:prstGeom>
          <a:noFill/>
        </p:spPr>
        <p:txBody>
          <a:bodyPr wrap="square" rtlCol="0">
            <a:spAutoFit/>
          </a:bodyPr>
          <a:p>
            <a:r>
              <a:rPr lang="en-US" sz="3600" b="1" u="sng"/>
              <a:t>Ans: D</a:t>
            </a:r>
            <a:endParaRPr lang="en-US" sz="3600" b="1" u="sng"/>
          </a:p>
          <a:p>
            <a:endParaRPr lang="en-US" sz="3600" b="1" u="sng"/>
          </a:p>
          <a:p>
            <a:pPr marL="457200" indent="-457200">
              <a:buFont typeface="Arial" panose="020B0604020202020204" pitchFamily="34" charset="0"/>
              <a:buChar char="•"/>
            </a:pPr>
            <a:r>
              <a:rPr lang="en-US" altLang="en-US" sz="3200"/>
              <a:t>"Kali Bharat Buranji" is a metrical chronicle of Assam, authored by Dutiram Hazarika, a prominent Assamese writer. This buranji, or chronicle, specifically focuses on the period from 1679 to 1858</a:t>
            </a:r>
            <a:endParaRPr lang="en-US" altLang="en-US" sz="3200"/>
          </a:p>
          <a:p>
            <a:pPr marL="457200" indent="-457200">
              <a:buFont typeface="Arial" panose="020B0604020202020204" pitchFamily="34" charset="0"/>
              <a:buChar char="•"/>
            </a:pPr>
            <a:endParaRPr lang="en-US" altLang="en-US" sz="3200"/>
          </a:p>
          <a:p>
            <a:pPr marL="457200" indent="-457200">
              <a:buFont typeface="Arial" panose="020B0604020202020204" pitchFamily="34" charset="0"/>
              <a:buChar char="•"/>
            </a:pPr>
            <a:r>
              <a:rPr lang="en-US" altLang="en-US" sz="3200"/>
              <a:t>Tungkhungia Buranji, also known as "A History of Assam, 1681-1826 A.D.," is a significant historical chronicle focusing on the Tungkhungia dynasty of Ahom rulers in Assam. </a:t>
            </a:r>
            <a:endParaRPr lang="en-US" altLang="en-US" sz="32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6602" t="48170"/>
          <a:stretch>
            <a:fillRect/>
          </a:stretch>
        </p:blipFill>
        <p:spPr>
          <a:xfrm>
            <a:off x="1371600" y="2628900"/>
            <a:ext cx="5347970" cy="7287260"/>
          </a:xfrm>
          <a:prstGeom prst="rect">
            <a:avLst/>
          </a:prstGeom>
        </p:spPr>
      </p:pic>
      <p:sp>
        <p:nvSpPr>
          <p:cNvPr id="14" name="Text Box 13"/>
          <p:cNvSpPr txBox="1"/>
          <p:nvPr/>
        </p:nvSpPr>
        <p:spPr>
          <a:xfrm>
            <a:off x="9194800" y="2781300"/>
            <a:ext cx="8125460" cy="4646295"/>
          </a:xfrm>
          <a:prstGeom prst="rect">
            <a:avLst/>
          </a:prstGeom>
          <a:noFill/>
        </p:spPr>
        <p:txBody>
          <a:bodyPr wrap="square" rtlCol="0">
            <a:spAutoFit/>
          </a:bodyPr>
          <a:p>
            <a:r>
              <a:rPr lang="en-US" sz="3600" b="1" u="sng"/>
              <a:t>Ans: A</a:t>
            </a:r>
            <a:endParaRPr lang="en-US" sz="3600" b="1" u="sng"/>
          </a:p>
          <a:p>
            <a:endParaRPr lang="en-US" sz="3600" b="1" u="sng"/>
          </a:p>
          <a:p>
            <a:r>
              <a:rPr lang="en-US" altLang="en-US" sz="3200"/>
              <a:t>Ambikagiri Raichoudhury (played a key role in the Assam Jatiya Mahasabha, a political organization that advocated for Assamese rights and interests</a:t>
            </a:r>
            <a:endParaRPr lang="en-US" altLang="en-US" sz="3200"/>
          </a:p>
          <a:p>
            <a:r>
              <a:rPr lang="en-US" altLang="en-US" sz="3200"/>
              <a:t>Tarun Ram Phukan was a key figure in the Swaraj Party branch in Assam.</a:t>
            </a:r>
            <a:endParaRPr lang="en-US" altLang="en-US" sz="3200"/>
          </a:p>
          <a:p>
            <a:endParaRPr lang="en-US" altLang="en-US" sz="32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46731" b="45764"/>
          <a:stretch>
            <a:fillRect/>
          </a:stretch>
        </p:blipFill>
        <p:spPr>
          <a:xfrm>
            <a:off x="1371600" y="2574925"/>
            <a:ext cx="5191760" cy="7122160"/>
          </a:xfrm>
          <a:prstGeom prst="rect">
            <a:avLst/>
          </a:prstGeom>
        </p:spPr>
      </p:pic>
      <p:sp>
        <p:nvSpPr>
          <p:cNvPr id="14" name="Text Box 13"/>
          <p:cNvSpPr txBox="1"/>
          <p:nvPr/>
        </p:nvSpPr>
        <p:spPr>
          <a:xfrm>
            <a:off x="9194800" y="2781300"/>
            <a:ext cx="6096000" cy="6739255"/>
          </a:xfrm>
          <a:prstGeom prst="rect">
            <a:avLst/>
          </a:prstGeom>
          <a:noFill/>
        </p:spPr>
        <p:txBody>
          <a:bodyPr wrap="square" rtlCol="0">
            <a:spAutoFit/>
          </a:bodyPr>
          <a:p>
            <a:r>
              <a:rPr lang="en-US" sz="3600" b="1" u="sng"/>
              <a:t>Ans: A</a:t>
            </a:r>
            <a:br>
              <a:rPr lang="en-US" sz="3600" b="1" u="sng"/>
            </a:br>
            <a:r>
              <a:rPr lang="en-US" altLang="en-US" sz="3600"/>
              <a:t>Buddhism in Assam predates the visit of Hiuen Tsang. Literary and archaeological evidence</a:t>
            </a:r>
            <a:endParaRPr lang="en-US" altLang="en-US" sz="3600"/>
          </a:p>
          <a:p>
            <a:endParaRPr lang="en-US" altLang="en-US" sz="3600"/>
          </a:p>
          <a:p>
            <a:r>
              <a:rPr lang="en-US" altLang="en-US" sz="3600"/>
              <a:t>it is commonly believed that Thera Dhitika played a significant role in the spread of Buddhism in Assam, especially in the Kamrupa region during the reign of Emperor Ashoka.</a:t>
            </a:r>
            <a:endParaRPr lang="en-US" altLang="en-US" sz="36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54368" r="47793"/>
          <a:stretch>
            <a:fillRect/>
          </a:stretch>
        </p:blipFill>
        <p:spPr>
          <a:xfrm>
            <a:off x="1371600" y="2628900"/>
            <a:ext cx="5882005" cy="6927850"/>
          </a:xfrm>
          <a:prstGeom prst="rect">
            <a:avLst/>
          </a:prstGeom>
        </p:spPr>
      </p:pic>
      <p:sp>
        <p:nvSpPr>
          <p:cNvPr id="14" name="Text Box 13"/>
          <p:cNvSpPr txBox="1"/>
          <p:nvPr/>
        </p:nvSpPr>
        <p:spPr>
          <a:xfrm>
            <a:off x="9194800" y="2781300"/>
            <a:ext cx="8605520" cy="5507990"/>
          </a:xfrm>
          <a:prstGeom prst="rect">
            <a:avLst/>
          </a:prstGeom>
          <a:noFill/>
        </p:spPr>
        <p:txBody>
          <a:bodyPr wrap="square" rtlCol="0">
            <a:spAutoFit/>
          </a:bodyPr>
          <a:p>
            <a:r>
              <a:rPr lang="en-US" sz="3200" b="1" u="sng"/>
              <a:t>Ans: D</a:t>
            </a:r>
            <a:endParaRPr lang="en-US" sz="3200" b="1" u="sng"/>
          </a:p>
          <a:p>
            <a:endParaRPr lang="en-US" sz="3200" b="1" u="sng"/>
          </a:p>
          <a:p>
            <a:r>
              <a:rPr lang="en-US" altLang="en-US" sz="3200"/>
              <a:t>Grammatical notices of the Asamese language - Internet Archive</a:t>
            </a:r>
            <a:r>
              <a:rPr lang="en-IN" altLang="en-US" sz="3200"/>
              <a:t> 1848</a:t>
            </a:r>
            <a:endParaRPr lang="en-US" altLang="en-US" sz="3200"/>
          </a:p>
          <a:p>
            <a:endParaRPr lang="en-US" altLang="en-US" sz="3200"/>
          </a:p>
          <a:p>
            <a:r>
              <a:rPr lang="en-US" altLang="en-US" sz="3200"/>
              <a:t>"A Grammar of the Assamese Language" was published in 1839 by William Robinson. </a:t>
            </a:r>
            <a:endParaRPr lang="en-US" altLang="en-US" sz="3200"/>
          </a:p>
          <a:p>
            <a:endParaRPr lang="en-US" altLang="en-US" sz="3200"/>
          </a:p>
          <a:p>
            <a:r>
              <a:rPr lang="en-US" altLang="en-US" sz="3200"/>
              <a:t>The Dictionary written by Miles Bronson is a treasure to Assamese language. The Dictionary was written in 1867</a:t>
            </a:r>
            <a:endParaRPr lang="en-US" altLang="en-US" sz="32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3743" b="48718"/>
          <a:stretch>
            <a:fillRect/>
          </a:stretch>
        </p:blipFill>
        <p:spPr>
          <a:xfrm>
            <a:off x="1524000" y="2660650"/>
            <a:ext cx="4807585" cy="718121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9" name="Picture 8"/>
          <p:cNvPicPr>
            <a:picLocks noChangeAspect="1"/>
          </p:cNvPicPr>
          <p:nvPr/>
        </p:nvPicPr>
        <p:blipFill>
          <a:blip r:embed="rId5"/>
          <a:stretch>
            <a:fillRect/>
          </a:stretch>
        </p:blipFill>
        <p:spPr>
          <a:xfrm>
            <a:off x="7924800" y="3543300"/>
            <a:ext cx="9721215" cy="195834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0672" t="52042"/>
          <a:stretch>
            <a:fillRect/>
          </a:stretch>
        </p:blipFill>
        <p:spPr>
          <a:xfrm>
            <a:off x="1219200" y="2705100"/>
            <a:ext cx="5267960" cy="6901180"/>
          </a:xfrm>
          <a:prstGeom prst="rect">
            <a:avLst/>
          </a:prstGeom>
        </p:spPr>
      </p:pic>
      <p:sp>
        <p:nvSpPr>
          <p:cNvPr id="14" name="Text Box 13"/>
          <p:cNvSpPr txBox="1"/>
          <p:nvPr/>
        </p:nvSpPr>
        <p:spPr>
          <a:xfrm>
            <a:off x="9194800" y="2781300"/>
            <a:ext cx="6096000" cy="3415030"/>
          </a:xfrm>
          <a:prstGeom prst="rect">
            <a:avLst/>
          </a:prstGeom>
          <a:noFill/>
        </p:spPr>
        <p:txBody>
          <a:bodyPr wrap="square" rtlCol="0">
            <a:spAutoFit/>
          </a:bodyPr>
          <a:p>
            <a:r>
              <a:rPr lang="en-US" sz="3600" b="1" u="sng"/>
              <a:t>Ans: B</a:t>
            </a:r>
            <a:endParaRPr lang="en-US" sz="3600" b="1" u="sng"/>
          </a:p>
          <a:p>
            <a:endParaRPr lang="en-US" sz="3600" b="1" u="sng"/>
          </a:p>
          <a:p>
            <a:r>
              <a:rPr lang="en-US" altLang="en-US" sz="3600"/>
              <a:t>Bathouism is the traditional faith of the Bodo people, primarily practiced in Assam and the foothills of Bhutan</a:t>
            </a:r>
            <a:endParaRPr lang="en-US" altLang="en-US" sz="36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52263" b="34347"/>
          <a:stretch>
            <a:fillRect/>
          </a:stretch>
        </p:blipFill>
        <p:spPr>
          <a:xfrm>
            <a:off x="1295400" y="2476500"/>
            <a:ext cx="5556250" cy="7366000"/>
          </a:xfrm>
          <a:prstGeom prst="rect">
            <a:avLst/>
          </a:prstGeom>
        </p:spPr>
      </p:pic>
      <p:sp>
        <p:nvSpPr>
          <p:cNvPr id="14" name="Text Box 13"/>
          <p:cNvSpPr txBox="1"/>
          <p:nvPr/>
        </p:nvSpPr>
        <p:spPr>
          <a:xfrm>
            <a:off x="9194800" y="2781300"/>
            <a:ext cx="8066405" cy="4584700"/>
          </a:xfrm>
          <a:prstGeom prst="rect">
            <a:avLst/>
          </a:prstGeom>
          <a:noFill/>
        </p:spPr>
        <p:txBody>
          <a:bodyPr wrap="square" rtlCol="0">
            <a:spAutoFit/>
          </a:bodyPr>
          <a:p>
            <a:r>
              <a:rPr lang="en-US" sz="3600" b="1" u="sng"/>
              <a:t>Ans: C</a:t>
            </a:r>
            <a:endParaRPr lang="en-US" sz="3600" b="1" u="sng"/>
          </a:p>
          <a:p>
            <a:r>
              <a:rPr lang="en-US" altLang="en-US" sz="3200"/>
              <a:t>The Tea Garden Community of Assam, also known as Tea Tribes or Adivasis, comprises descendants of indentured laborers brought from Central India to work in British tea plantations in the 19th and early 20th centuries. They originated from regions like Jharkhand, Odisha, Chhattisgarh, and West Bengal. </a:t>
            </a:r>
            <a:endParaRPr lang="en-US" altLang="en-US" sz="3200"/>
          </a:p>
          <a:p>
            <a:endParaRPr lang="en-US" altLang="en-US" sz="32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65653" r="47325"/>
          <a:stretch>
            <a:fillRect/>
          </a:stretch>
        </p:blipFill>
        <p:spPr>
          <a:xfrm>
            <a:off x="1219200" y="2628900"/>
            <a:ext cx="6829425" cy="6029325"/>
          </a:xfrm>
          <a:prstGeom prst="rect">
            <a:avLst/>
          </a:prstGeom>
        </p:spPr>
      </p:pic>
      <p:sp>
        <p:nvSpPr>
          <p:cNvPr id="14" name="Text Box 13"/>
          <p:cNvSpPr txBox="1"/>
          <p:nvPr/>
        </p:nvSpPr>
        <p:spPr>
          <a:xfrm>
            <a:off x="9194800" y="2781300"/>
            <a:ext cx="7843520" cy="3661410"/>
          </a:xfrm>
          <a:prstGeom prst="rect">
            <a:avLst/>
          </a:prstGeom>
          <a:noFill/>
        </p:spPr>
        <p:txBody>
          <a:bodyPr wrap="square" rtlCol="0">
            <a:spAutoFit/>
          </a:bodyPr>
          <a:p>
            <a:r>
              <a:rPr lang="en-US" sz="3600" b="1" u="sng"/>
              <a:t>Ans: C</a:t>
            </a:r>
            <a:endParaRPr lang="en-US" sz="3600" b="1" u="sng"/>
          </a:p>
          <a:p>
            <a:endParaRPr lang="en-US" sz="3600" b="1" u="sng"/>
          </a:p>
          <a:p>
            <a:r>
              <a:rPr lang="en-US" altLang="en-US" sz="3200"/>
              <a:t>Kaziranga National Park was officially declared a Tiger Reserve in 2006. Although it has been a protected area since 1905, its designation as a Tiger Reserve came later, following the increase in tiger population within the park. </a:t>
            </a:r>
            <a:endParaRPr lang="en-US" altLang="en-US" sz="32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9383" b="62310"/>
          <a:stretch>
            <a:fillRect/>
          </a:stretch>
        </p:blipFill>
        <p:spPr>
          <a:xfrm>
            <a:off x="1447800" y="2628900"/>
            <a:ext cx="6488430" cy="6541770"/>
          </a:xfrm>
          <a:prstGeom prst="rect">
            <a:avLst/>
          </a:prstGeom>
        </p:spPr>
      </p:pic>
      <p:sp>
        <p:nvSpPr>
          <p:cNvPr id="14" name="Text Box 13"/>
          <p:cNvSpPr txBox="1"/>
          <p:nvPr/>
        </p:nvSpPr>
        <p:spPr>
          <a:xfrm>
            <a:off x="9194800" y="2781300"/>
            <a:ext cx="6096000" cy="5077460"/>
          </a:xfrm>
          <a:prstGeom prst="rect">
            <a:avLst/>
          </a:prstGeom>
          <a:noFill/>
        </p:spPr>
        <p:txBody>
          <a:bodyPr wrap="square" rtlCol="0">
            <a:spAutoFit/>
          </a:bodyPr>
          <a:p>
            <a:r>
              <a:rPr lang="en-US" sz="3600" b="1" u="sng"/>
              <a:t>Ans: B</a:t>
            </a:r>
            <a:endParaRPr lang="en-US" sz="3600" b="1" u="sng"/>
          </a:p>
          <a:p>
            <a:r>
              <a:rPr lang="en-US" altLang="en-US" sz="3600"/>
              <a:t>the Greater Adjutant Stork population in Assam has significantly increased. The "Hargila Army," a conservation movement led by Dr. Purnima Devi Barman, has played a crucial role in this positive trend. </a:t>
            </a:r>
            <a:endParaRPr lang="en-US" altLang="en-US" sz="36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1029" t="36474" b="36778"/>
          <a:stretch>
            <a:fillRect/>
          </a:stretch>
        </p:blipFill>
        <p:spPr>
          <a:xfrm>
            <a:off x="1454785" y="3009900"/>
            <a:ext cx="6538595" cy="4835525"/>
          </a:xfrm>
          <a:prstGeom prst="rect">
            <a:avLst/>
          </a:prstGeom>
        </p:spPr>
      </p:pic>
      <p:sp>
        <p:nvSpPr>
          <p:cNvPr id="14" name="Text Box 13"/>
          <p:cNvSpPr txBox="1"/>
          <p:nvPr/>
        </p:nvSpPr>
        <p:spPr>
          <a:xfrm>
            <a:off x="9194800" y="2781300"/>
            <a:ext cx="8096250" cy="5139055"/>
          </a:xfrm>
          <a:prstGeom prst="rect">
            <a:avLst/>
          </a:prstGeom>
          <a:noFill/>
        </p:spPr>
        <p:txBody>
          <a:bodyPr wrap="square" rtlCol="0">
            <a:spAutoFit/>
          </a:bodyPr>
          <a:p>
            <a:r>
              <a:rPr lang="en-US" sz="3600" b="1" u="sng"/>
              <a:t>Ans: A</a:t>
            </a:r>
            <a:endParaRPr lang="en-US" sz="3600" b="1" u="sng"/>
          </a:p>
          <a:p>
            <a:endParaRPr lang="en-US" sz="3600" b="1" u="sng"/>
          </a:p>
          <a:p>
            <a:r>
              <a:rPr lang="en-US" altLang="en-US" sz="3200"/>
              <a:t>The Marbled Cat (Pardofelis marmorata) is a small wild cat native to the eastern Himalayas and Southeast Asia, known for its striking marbled-patterned fur. It's considered a rare and elusive species, with recent sightings in Dehing Patkai National Park in Assam, India, highlighting its conservation status. </a:t>
            </a:r>
            <a:endParaRPr lang="en-US" altLang="en-US" sz="3200"/>
          </a:p>
          <a:p>
            <a:endParaRPr lang="en-US" altLang="en-US" sz="32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9383" t="62867"/>
          <a:stretch>
            <a:fillRect/>
          </a:stretch>
        </p:blipFill>
        <p:spPr>
          <a:xfrm>
            <a:off x="1295400" y="3086100"/>
            <a:ext cx="5582285" cy="5544820"/>
          </a:xfrm>
          <a:prstGeom prst="rect">
            <a:avLst/>
          </a:prstGeom>
        </p:spPr>
      </p:pic>
      <p:sp>
        <p:nvSpPr>
          <p:cNvPr id="14" name="Text Box 13"/>
          <p:cNvSpPr txBox="1"/>
          <p:nvPr/>
        </p:nvSpPr>
        <p:spPr>
          <a:xfrm>
            <a:off x="9194800" y="2781300"/>
            <a:ext cx="6096000" cy="3969385"/>
          </a:xfrm>
          <a:prstGeom prst="rect">
            <a:avLst/>
          </a:prstGeom>
          <a:noFill/>
        </p:spPr>
        <p:txBody>
          <a:bodyPr wrap="square" rtlCol="0">
            <a:spAutoFit/>
          </a:bodyPr>
          <a:p>
            <a:r>
              <a:rPr lang="en-US" sz="3600" b="1" u="sng"/>
              <a:t>Ans: B</a:t>
            </a:r>
            <a:endParaRPr lang="en-US" sz="3600" b="1" u="sng"/>
          </a:p>
          <a:p>
            <a:endParaRPr lang="en-US" sz="3600" b="1" u="sng"/>
          </a:p>
          <a:p>
            <a:r>
              <a:rPr lang="en-US" altLang="en-US" sz="3600"/>
              <a:t>Overuse of chemical fertilisers, low-quality seeds, and hurried cultivation methods are eroding the pepper's trademark heat and aroma. Experts ...</a:t>
            </a:r>
            <a:endParaRPr lang="en-US" altLang="en-US" sz="36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50189"/>
          <a:stretch>
            <a:fillRect/>
          </a:stretch>
        </p:blipFill>
        <p:spPr>
          <a:xfrm>
            <a:off x="1524000" y="2552700"/>
            <a:ext cx="5943600" cy="6934200"/>
          </a:xfrm>
          <a:prstGeom prst="rect">
            <a:avLst/>
          </a:prstGeom>
        </p:spPr>
      </p:pic>
      <p:sp>
        <p:nvSpPr>
          <p:cNvPr id="14" name="Text Box 13"/>
          <p:cNvSpPr txBox="1"/>
          <p:nvPr/>
        </p:nvSpPr>
        <p:spPr>
          <a:xfrm>
            <a:off x="9194800" y="2781300"/>
            <a:ext cx="7837805" cy="4154170"/>
          </a:xfrm>
          <a:prstGeom prst="rect">
            <a:avLst/>
          </a:prstGeom>
          <a:noFill/>
        </p:spPr>
        <p:txBody>
          <a:bodyPr wrap="square" rtlCol="0">
            <a:spAutoFit/>
          </a:bodyPr>
          <a:p>
            <a:r>
              <a:rPr lang="en-US" sz="3600" b="1" u="sng"/>
              <a:t>Ans: C</a:t>
            </a:r>
            <a:endParaRPr lang="en-US" sz="3600" b="1" u="sng"/>
          </a:p>
          <a:p>
            <a:endParaRPr lang="en-US" sz="3600" b="1" u="sng"/>
          </a:p>
          <a:p>
            <a:r>
              <a:rPr lang="en-US" altLang="en-US" sz="3200"/>
              <a:t>The Soliga are an indigenous, forest-dwelling community primarily found in the Biligiri Rangana Hills (BR Hills) and nearby areas of Karnataka and Tamil Nadu</a:t>
            </a:r>
            <a:endParaRPr lang="en-US" altLang="en-US" sz="3200"/>
          </a:p>
          <a:p>
            <a:endParaRPr lang="en-US" altLang="en-US" sz="3200"/>
          </a:p>
          <a:p>
            <a:endParaRPr lang="en-US" altLang="en-US" sz="32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532" b="51977"/>
          <a:stretch>
            <a:fillRect/>
          </a:stretch>
        </p:blipFill>
        <p:spPr>
          <a:xfrm>
            <a:off x="1447800" y="2705100"/>
            <a:ext cx="5690870" cy="709739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8532" t="46510"/>
          <a:stretch>
            <a:fillRect/>
          </a:stretch>
        </p:blipFill>
        <p:spPr>
          <a:xfrm>
            <a:off x="1295400" y="2781300"/>
            <a:ext cx="5153025" cy="715835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48339" b="65567"/>
          <a:stretch>
            <a:fillRect/>
          </a:stretch>
        </p:blipFill>
        <p:spPr>
          <a:xfrm>
            <a:off x="1371600" y="2628900"/>
            <a:ext cx="7313295" cy="626872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
        <p:nvSpPr>
          <p:cNvPr id="11" name="Text Box 10"/>
          <p:cNvSpPr txBox="1"/>
          <p:nvPr/>
        </p:nvSpPr>
        <p:spPr>
          <a:xfrm>
            <a:off x="9194800" y="3695700"/>
            <a:ext cx="8777605" cy="4523105"/>
          </a:xfrm>
          <a:prstGeom prst="rect">
            <a:avLst/>
          </a:prstGeom>
          <a:noFill/>
        </p:spPr>
        <p:txBody>
          <a:bodyPr wrap="square" rtlCol="0">
            <a:spAutoFit/>
          </a:bodyPr>
          <a:p>
            <a:r>
              <a:rPr lang="en-US" altLang="en-US" sz="3600"/>
              <a:t>No metro station has been allotted the certificate </a:t>
            </a:r>
            <a:endParaRPr lang="en-US" altLang="en-US" sz="3600"/>
          </a:p>
          <a:p>
            <a:endParaRPr lang="en-US" altLang="en-US" sz="3600"/>
          </a:p>
          <a:p>
            <a:r>
              <a:rPr lang="en-US" altLang="en-US" sz="3600"/>
              <a:t>Source: https://eatrightindia.gov.in/eatrightstation/#:~:text=Eat%20Right%20STATION%20:%20objective%20to,Toggle%20navigation</a:t>
            </a:r>
            <a:endParaRPr lang="en-US" altLang="en-US" sz="3600"/>
          </a:p>
          <a:p>
            <a:endParaRPr lang="en-US" altLang="en-US" sz="36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33286" r="49815"/>
          <a:stretch>
            <a:fillRect/>
          </a:stretch>
        </p:blipFill>
        <p:spPr>
          <a:xfrm>
            <a:off x="1447800" y="2781300"/>
            <a:ext cx="5061585" cy="710819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
        <p:nvSpPr>
          <p:cNvPr id="11" name="Text Box 10"/>
          <p:cNvSpPr txBox="1"/>
          <p:nvPr/>
        </p:nvSpPr>
        <p:spPr>
          <a:xfrm>
            <a:off x="9194800" y="3695700"/>
            <a:ext cx="8777605" cy="1198880"/>
          </a:xfrm>
          <a:prstGeom prst="rect">
            <a:avLst/>
          </a:prstGeom>
          <a:noFill/>
        </p:spPr>
        <p:txBody>
          <a:bodyPr wrap="square" rtlCol="0">
            <a:spAutoFit/>
          </a:bodyPr>
          <a:p>
            <a:r>
              <a:rPr lang="en-US" altLang="en-US" sz="3600"/>
              <a:t>Viksit Bharat 2047 initiative</a:t>
            </a:r>
            <a:endParaRPr lang="en-US" altLang="en-US" sz="3600"/>
          </a:p>
          <a:p>
            <a:endParaRPr lang="en-US" altLang="en-US" sz="36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1476" b="77676"/>
          <a:stretch>
            <a:fillRect/>
          </a:stretch>
        </p:blipFill>
        <p:spPr>
          <a:xfrm>
            <a:off x="1371600" y="3086100"/>
            <a:ext cx="6752590" cy="399542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
        <p:nvSpPr>
          <p:cNvPr id="11" name="Text Box 10"/>
          <p:cNvSpPr txBox="1"/>
          <p:nvPr/>
        </p:nvSpPr>
        <p:spPr>
          <a:xfrm>
            <a:off x="9194800" y="3695700"/>
            <a:ext cx="8777605" cy="3415030"/>
          </a:xfrm>
          <a:prstGeom prst="rect">
            <a:avLst/>
          </a:prstGeom>
          <a:noFill/>
        </p:spPr>
        <p:txBody>
          <a:bodyPr wrap="square" rtlCol="0">
            <a:spAutoFit/>
          </a:bodyPr>
          <a:p>
            <a:r>
              <a:rPr lang="en-US" altLang="en-US" sz="3600"/>
              <a:t>Basic economics </a:t>
            </a:r>
            <a:endParaRPr lang="en-US" altLang="en-US" sz="3600"/>
          </a:p>
          <a:p>
            <a:endParaRPr lang="en-US" altLang="en-US" sz="3600"/>
          </a:p>
          <a:p>
            <a:r>
              <a:rPr lang="en-US" altLang="en-US" sz="3600"/>
              <a:t>(https://www.investopedia.com/terms/t/tariff.asp)</a:t>
            </a:r>
            <a:endParaRPr lang="en-US" altLang="en-US" sz="3600"/>
          </a:p>
          <a:p>
            <a:r>
              <a:rPr lang="en-US" altLang="en-US" sz="3600"/>
              <a:t>And CSAP smartbook</a:t>
            </a:r>
            <a:endParaRPr lang="en-US" altLang="en-US" sz="3600"/>
          </a:p>
          <a:p>
            <a:endParaRPr lang="en-US" altLang="en-US" sz="36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3137" t="21808" b="48350"/>
          <a:stretch>
            <a:fillRect/>
          </a:stretch>
        </p:blipFill>
        <p:spPr>
          <a:xfrm>
            <a:off x="1471295" y="3086100"/>
            <a:ext cx="6558915" cy="53714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sp>
        <p:nvSpPr>
          <p:cNvPr id="13" name="Text Box 12"/>
          <p:cNvSpPr txBox="1"/>
          <p:nvPr/>
        </p:nvSpPr>
        <p:spPr>
          <a:xfrm>
            <a:off x="9194800" y="3543300"/>
            <a:ext cx="8777605" cy="6739255"/>
          </a:xfrm>
          <a:prstGeom prst="rect">
            <a:avLst/>
          </a:prstGeom>
          <a:noFill/>
        </p:spPr>
        <p:txBody>
          <a:bodyPr wrap="square" rtlCol="0">
            <a:spAutoFit/>
          </a:bodyPr>
          <a:p>
            <a:r>
              <a:rPr lang="en-US" altLang="en-US" sz="3600"/>
              <a:t>Repo rate</a:t>
            </a:r>
            <a:endParaRPr lang="en-US" altLang="en-US" sz="3600"/>
          </a:p>
          <a:p>
            <a:r>
              <a:rPr lang="en-US" altLang="en-US" sz="3600"/>
              <a:t>Basic economics</a:t>
            </a:r>
            <a:endParaRPr lang="en-US" altLang="en-US" sz="3600"/>
          </a:p>
          <a:p>
            <a:endParaRPr lang="en-US" altLang="en-US" sz="3600"/>
          </a:p>
          <a:p>
            <a:r>
              <a:rPr lang="en-US" altLang="en-US" sz="3600"/>
              <a:t>(Source: CSAP smartbook)</a:t>
            </a:r>
            <a:endParaRPr lang="en-US" altLang="en-US" sz="3600"/>
          </a:p>
          <a:p>
            <a:endParaRPr lang="en-US" altLang="en-US" sz="3600"/>
          </a:p>
          <a:p>
            <a:r>
              <a:rPr lang="en-US" altLang="en-US" sz="3600"/>
              <a:t>Repo Rate: The Repo Rate is the interest rate at which the Reserve Bank of India (RBI) loans money to commercial banks.</a:t>
            </a:r>
            <a:endParaRPr lang="en-US" altLang="en-US" sz="3600"/>
          </a:p>
          <a:p>
            <a:endParaRPr lang="en-US" altLang="en-US" sz="3600"/>
          </a:p>
          <a:p>
            <a:r>
              <a:rPr lang="en-US" altLang="en-US" sz="3600"/>
              <a:t>(https://www.pib.gov.in/PressNoteDetails.aspx?NoteId=154573&amp;ModuleId=3)</a:t>
            </a:r>
            <a:endParaRPr lang="en-US" altLang="en-US" sz="3600"/>
          </a:p>
          <a:p>
            <a:endParaRPr lang="en-US" altLang="en-US" sz="36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0185" t="51650"/>
          <a:stretch>
            <a:fillRect/>
          </a:stretch>
        </p:blipFill>
        <p:spPr>
          <a:xfrm>
            <a:off x="1371600" y="2781300"/>
            <a:ext cx="5697855" cy="711200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
        <p:nvSpPr>
          <p:cNvPr id="13" name="Text Box 12"/>
          <p:cNvSpPr txBox="1"/>
          <p:nvPr/>
        </p:nvSpPr>
        <p:spPr>
          <a:xfrm>
            <a:off x="9194800" y="3543300"/>
            <a:ext cx="8777605" cy="2861310"/>
          </a:xfrm>
          <a:prstGeom prst="rect">
            <a:avLst/>
          </a:prstGeom>
          <a:noFill/>
        </p:spPr>
        <p:txBody>
          <a:bodyPr wrap="square" rtlCol="0">
            <a:spAutoFit/>
          </a:bodyPr>
          <a:p>
            <a:r>
              <a:rPr lang="en-US" altLang="en-US" sz="3600"/>
              <a:t>https://mahakumbh.in</a:t>
            </a:r>
            <a:endParaRPr lang="en-US" altLang="en-US" sz="3600"/>
          </a:p>
          <a:p>
            <a:r>
              <a:rPr lang="en-US" altLang="en-US" sz="3600"/>
              <a:t>Official website of Kumbha mela mentions all three statements</a:t>
            </a:r>
            <a:endParaRPr lang="en-US" altLang="en-US" sz="3600"/>
          </a:p>
          <a:p>
            <a:endParaRPr lang="en-US" altLang="en-US" sz="3600"/>
          </a:p>
          <a:p>
            <a:r>
              <a:rPr lang="en-US" altLang="en-US" sz="3600"/>
              <a:t>The doubt is about statement 1 (Recorded)</a:t>
            </a:r>
            <a:endParaRPr lang="en-US" altLang="en-US" sz="36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11" name="Picture 10"/>
          <p:cNvPicPr>
            <a:picLocks noChangeAspect="1"/>
          </p:cNvPicPr>
          <p:nvPr/>
        </p:nvPicPr>
        <p:blipFill>
          <a:blip r:embed="rId4"/>
          <a:srcRect r="49307" b="71510"/>
          <a:stretch>
            <a:fillRect/>
          </a:stretch>
        </p:blipFill>
        <p:spPr>
          <a:xfrm>
            <a:off x="1447800" y="2536190"/>
            <a:ext cx="7162165" cy="542036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15" name="Picture 14" descr="image"/>
          <p:cNvPicPr>
            <a:picLocks noChangeAspect="1"/>
          </p:cNvPicPr>
          <p:nvPr/>
        </p:nvPicPr>
        <p:blipFill>
          <a:blip r:embed="rId5"/>
          <a:stretch>
            <a:fillRect/>
          </a:stretch>
        </p:blipFill>
        <p:spPr>
          <a:xfrm>
            <a:off x="9194800" y="3502660"/>
            <a:ext cx="8768080" cy="532828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27647" r="46825" b="45294"/>
          <a:stretch>
            <a:fillRect/>
          </a:stretch>
        </p:blipFill>
        <p:spPr>
          <a:xfrm>
            <a:off x="1447800" y="3009900"/>
            <a:ext cx="6631305" cy="454406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
        <p:nvSpPr>
          <p:cNvPr id="13" name="Text Box 12"/>
          <p:cNvSpPr txBox="1"/>
          <p:nvPr/>
        </p:nvSpPr>
        <p:spPr>
          <a:xfrm>
            <a:off x="9194800" y="3543300"/>
            <a:ext cx="8777605" cy="1198880"/>
          </a:xfrm>
          <a:prstGeom prst="rect">
            <a:avLst/>
          </a:prstGeom>
          <a:noFill/>
        </p:spPr>
        <p:txBody>
          <a:bodyPr wrap="square" rtlCol="0">
            <a:spAutoFit/>
          </a:bodyPr>
          <a:p>
            <a:r>
              <a:rPr lang="en-US" altLang="en-US" sz="3600"/>
              <a:t>Upper Bari Doab canal is on Ravi river</a:t>
            </a:r>
            <a:endParaRPr lang="en-US" altLang="en-US" sz="3600"/>
          </a:p>
          <a:p>
            <a:r>
              <a:rPr lang="en-US" altLang="en-US" sz="3600"/>
              <a:t>Sirhind canal is on Sutlej river</a:t>
            </a:r>
            <a:endParaRPr lang="en-US" altLang="en-US" sz="36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53529" r="48409"/>
          <a:stretch>
            <a:fillRect/>
          </a:stretch>
        </p:blipFill>
        <p:spPr>
          <a:xfrm>
            <a:off x="1447800" y="2705100"/>
            <a:ext cx="5707380" cy="692277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
        <p:nvSpPr>
          <p:cNvPr id="13" name="Text Box 12"/>
          <p:cNvSpPr txBox="1"/>
          <p:nvPr/>
        </p:nvSpPr>
        <p:spPr>
          <a:xfrm>
            <a:off x="9194800" y="3543300"/>
            <a:ext cx="8777605" cy="2306955"/>
          </a:xfrm>
          <a:prstGeom prst="rect">
            <a:avLst/>
          </a:prstGeom>
          <a:noFill/>
        </p:spPr>
        <p:txBody>
          <a:bodyPr wrap="square" rtlCol="0">
            <a:spAutoFit/>
          </a:bodyPr>
          <a:p>
            <a:r>
              <a:rPr lang="en-US" altLang="en-US" sz="3600"/>
              <a:t>The North bank tributaries (from West to East): Sankosh, Manas, Puthimari, Pagladiya</a:t>
            </a:r>
            <a:endParaRPr lang="en-US" altLang="en-US" sz="3600"/>
          </a:p>
          <a:p>
            <a:endParaRPr lang="en-US" altLang="en-US" sz="3600"/>
          </a:p>
          <a:p>
            <a:r>
              <a:rPr lang="en-US" altLang="en-US" sz="3600">
                <a:sym typeface="+mn-ea"/>
              </a:rPr>
              <a:t>Pagladiya river is in the west of Puthimari.</a:t>
            </a:r>
            <a:endParaRPr lang="en-US" altLang="en-US" sz="36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50007" t="4118" b="46471"/>
          <a:stretch>
            <a:fillRect/>
          </a:stretch>
        </p:blipFill>
        <p:spPr>
          <a:xfrm>
            <a:off x="1447800" y="2628900"/>
            <a:ext cx="5461635" cy="726884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
        <p:nvSpPr>
          <p:cNvPr id="13" name="Text Box 12"/>
          <p:cNvSpPr txBox="1"/>
          <p:nvPr/>
        </p:nvSpPr>
        <p:spPr>
          <a:xfrm>
            <a:off x="9194800" y="3543300"/>
            <a:ext cx="8777605" cy="645160"/>
          </a:xfrm>
          <a:prstGeom prst="rect">
            <a:avLst/>
          </a:prstGeom>
          <a:noFill/>
        </p:spPr>
        <p:txBody>
          <a:bodyPr wrap="square" rtlCol="0">
            <a:spAutoFit/>
          </a:bodyPr>
          <a:p>
            <a:r>
              <a:rPr lang="en-US" altLang="en-US" sz="3600"/>
              <a:t>All of these statements are correct</a:t>
            </a:r>
            <a:endParaRPr lang="en-US" altLang="en-US" sz="36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0007" t="52353"/>
          <a:stretch>
            <a:fillRect/>
          </a:stretch>
        </p:blipFill>
        <p:spPr>
          <a:xfrm>
            <a:off x="1524000" y="2628900"/>
            <a:ext cx="5387975" cy="691515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
        <p:nvSpPr>
          <p:cNvPr id="13" name="Text Box 12"/>
          <p:cNvSpPr txBox="1"/>
          <p:nvPr/>
        </p:nvSpPr>
        <p:spPr>
          <a:xfrm>
            <a:off x="9194800" y="3543300"/>
            <a:ext cx="8777605" cy="645160"/>
          </a:xfrm>
          <a:prstGeom prst="rect">
            <a:avLst/>
          </a:prstGeom>
          <a:noFill/>
        </p:spPr>
        <p:txBody>
          <a:bodyPr wrap="square" rtlCol="0">
            <a:spAutoFit/>
          </a:bodyPr>
          <a:p>
            <a:r>
              <a:rPr lang="en-US" altLang="en-US" sz="3600"/>
              <a:t>APSC says the answer is A.</a:t>
            </a:r>
            <a:endParaRPr lang="en-US" altLang="en-US" sz="36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r="50408" b="51604"/>
          <a:stretch>
            <a:fillRect/>
          </a:stretch>
        </p:blipFill>
        <p:spPr>
          <a:xfrm>
            <a:off x="1454785" y="2574925"/>
            <a:ext cx="5522595" cy="702500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46639" r="52919"/>
          <a:stretch>
            <a:fillRect/>
          </a:stretch>
        </p:blipFill>
        <p:spPr>
          <a:xfrm>
            <a:off x="1295400" y="2781300"/>
            <a:ext cx="4707255" cy="695452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sp>
        <p:nvSpPr>
          <p:cNvPr id="5" name="Text Box 4"/>
          <p:cNvSpPr txBox="1"/>
          <p:nvPr/>
        </p:nvSpPr>
        <p:spPr>
          <a:xfrm>
            <a:off x="9321800" y="3695700"/>
            <a:ext cx="6096000" cy="645160"/>
          </a:xfrm>
          <a:prstGeom prst="rect">
            <a:avLst/>
          </a:prstGeom>
          <a:noFill/>
        </p:spPr>
        <p:txBody>
          <a:bodyPr wrap="square" rtlCol="0">
            <a:spAutoFit/>
          </a:bodyPr>
          <a:p>
            <a:r>
              <a:rPr lang="en-US" sz="3600"/>
              <a:t>APSC : A</a:t>
            </a:r>
            <a:endParaRPr lang="en-US" sz="36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6801" b="45021"/>
          <a:stretch>
            <a:fillRect/>
          </a:stretch>
        </p:blipFill>
        <p:spPr>
          <a:xfrm>
            <a:off x="1295400" y="2628900"/>
            <a:ext cx="4958715" cy="668020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8263" t="53857"/>
          <a:stretch>
            <a:fillRect/>
          </a:stretch>
        </p:blipFill>
        <p:spPr>
          <a:xfrm>
            <a:off x="1524000" y="2705100"/>
            <a:ext cx="5706745" cy="663448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sp>
        <p:nvSpPr>
          <p:cNvPr id="5" name="Text Box 4"/>
          <p:cNvSpPr txBox="1"/>
          <p:nvPr/>
        </p:nvSpPr>
        <p:spPr>
          <a:xfrm>
            <a:off x="9321800" y="3924300"/>
            <a:ext cx="6096000" cy="645160"/>
          </a:xfrm>
          <a:prstGeom prst="rect">
            <a:avLst/>
          </a:prstGeom>
          <a:noFill/>
        </p:spPr>
        <p:txBody>
          <a:bodyPr wrap="square" rtlCol="0">
            <a:spAutoFit/>
          </a:bodyPr>
          <a:p>
            <a:r>
              <a:rPr lang="en-US" sz="3600"/>
              <a:t>APSC: A</a:t>
            </a:r>
            <a:endParaRPr lang="en-US" sz="36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11" name="Picture 10"/>
          <p:cNvPicPr>
            <a:picLocks noChangeAspect="1"/>
          </p:cNvPicPr>
          <p:nvPr/>
        </p:nvPicPr>
        <p:blipFill>
          <a:blip r:embed="rId4"/>
          <a:srcRect r="50654" b="40000"/>
          <a:stretch>
            <a:fillRect/>
          </a:stretch>
        </p:blipFill>
        <p:spPr>
          <a:xfrm>
            <a:off x="1600200" y="2705100"/>
            <a:ext cx="4582160" cy="7081520"/>
          </a:xfrm>
          <a:prstGeom prst="rect">
            <a:avLst/>
          </a:prstGeom>
        </p:spPr>
      </p:pic>
      <p:sp>
        <p:nvSpPr>
          <p:cNvPr id="14" name="Text Box 13"/>
          <p:cNvSpPr txBox="1"/>
          <p:nvPr/>
        </p:nvSpPr>
        <p:spPr>
          <a:xfrm>
            <a:off x="9067800" y="2476500"/>
            <a:ext cx="6096000" cy="645160"/>
          </a:xfrm>
          <a:prstGeom prst="rect">
            <a:avLst/>
          </a:prstGeom>
          <a:noFill/>
        </p:spPr>
        <p:txBody>
          <a:bodyPr wrap="square" rtlCol="0">
            <a:spAutoFit/>
          </a:bodyPr>
          <a:p>
            <a:r>
              <a:rPr lang="en-US" sz="3600" b="1" u="sng"/>
              <a:t>Ans: B</a:t>
            </a:r>
            <a:endParaRPr lang="en-US" sz="3600" b="1" u="sng"/>
          </a:p>
        </p:txBody>
      </p:sp>
      <p:pic>
        <p:nvPicPr>
          <p:cNvPr id="5" name="Picture 4" descr="WhatsApp Image 2025-06-08 at 18.36.05_36023966"/>
          <p:cNvPicPr>
            <a:picLocks noChangeAspect="1"/>
          </p:cNvPicPr>
          <p:nvPr/>
        </p:nvPicPr>
        <p:blipFill>
          <a:blip r:embed="rId5"/>
          <a:stretch>
            <a:fillRect/>
          </a:stretch>
        </p:blipFill>
        <p:spPr>
          <a:xfrm>
            <a:off x="9067800" y="3924300"/>
            <a:ext cx="4686300" cy="5952490"/>
          </a:xfrm>
          <a:prstGeom prst="rect">
            <a:avLst/>
          </a:prstGeom>
        </p:spPr>
      </p:pic>
      <p:sp>
        <p:nvSpPr>
          <p:cNvPr id="9" name="Text Box 8"/>
          <p:cNvSpPr txBox="1"/>
          <p:nvPr/>
        </p:nvSpPr>
        <p:spPr>
          <a:xfrm>
            <a:off x="9144000" y="3162300"/>
            <a:ext cx="7739380" cy="645160"/>
          </a:xfrm>
          <a:prstGeom prst="rect">
            <a:avLst/>
          </a:prstGeom>
          <a:noFill/>
        </p:spPr>
        <p:txBody>
          <a:bodyPr wrap="square" rtlCol="0">
            <a:spAutoFit/>
          </a:bodyPr>
          <a:p>
            <a:r>
              <a:rPr lang="en-US" altLang="en-US" sz="3600"/>
              <a:t>https://ahecl.in/portlets/assam-oil</a:t>
            </a:r>
            <a:endParaRPr lang="en-US" altLang="en-US" sz="36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61176" r="50654"/>
          <a:stretch>
            <a:fillRect/>
          </a:stretch>
        </p:blipFill>
        <p:spPr>
          <a:xfrm>
            <a:off x="1454785" y="3009900"/>
            <a:ext cx="6198870" cy="619887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9" name="Picture 8" descr="76"/>
          <p:cNvPicPr>
            <a:picLocks noChangeAspect="1"/>
          </p:cNvPicPr>
          <p:nvPr/>
        </p:nvPicPr>
        <p:blipFill>
          <a:blip r:embed="rId5"/>
          <a:stretch>
            <a:fillRect/>
          </a:stretch>
        </p:blipFill>
        <p:spPr>
          <a:xfrm>
            <a:off x="9220200" y="3575685"/>
            <a:ext cx="8128000" cy="408305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49346" b="49147"/>
          <a:stretch>
            <a:fillRect/>
          </a:stretch>
        </p:blipFill>
        <p:spPr>
          <a:xfrm>
            <a:off x="1447800" y="2781300"/>
            <a:ext cx="5386070" cy="687260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5" name="Picture 4" descr="77"/>
          <p:cNvPicPr>
            <a:picLocks noChangeAspect="1"/>
          </p:cNvPicPr>
          <p:nvPr/>
        </p:nvPicPr>
        <p:blipFill>
          <a:blip r:embed="rId5"/>
          <a:stretch>
            <a:fillRect/>
          </a:stretch>
        </p:blipFill>
        <p:spPr>
          <a:xfrm>
            <a:off x="7620000" y="3695700"/>
            <a:ext cx="4981575" cy="4237990"/>
          </a:xfrm>
          <a:prstGeom prst="rect">
            <a:avLst/>
          </a:prstGeom>
        </p:spPr>
      </p:pic>
      <p:pic>
        <p:nvPicPr>
          <p:cNvPr id="11" name="Picture 10" descr="77.."/>
          <p:cNvPicPr>
            <a:picLocks noChangeAspect="1"/>
          </p:cNvPicPr>
          <p:nvPr/>
        </p:nvPicPr>
        <p:blipFill>
          <a:blip r:embed="rId6"/>
          <a:stretch>
            <a:fillRect/>
          </a:stretch>
        </p:blipFill>
        <p:spPr>
          <a:xfrm>
            <a:off x="12801600" y="3686810"/>
            <a:ext cx="4794885" cy="434340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511" t="50000"/>
          <a:stretch>
            <a:fillRect/>
          </a:stretch>
        </p:blipFill>
        <p:spPr>
          <a:xfrm>
            <a:off x="1371600" y="2705100"/>
            <a:ext cx="5581015" cy="688848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9" name="Picture 8" descr="78"/>
          <p:cNvPicPr>
            <a:picLocks noChangeAspect="1"/>
          </p:cNvPicPr>
          <p:nvPr/>
        </p:nvPicPr>
        <p:blipFill>
          <a:blip r:embed="rId5"/>
          <a:stretch>
            <a:fillRect/>
          </a:stretch>
        </p:blipFill>
        <p:spPr>
          <a:xfrm>
            <a:off x="9144000" y="3813175"/>
            <a:ext cx="8479790" cy="473773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r="48117" b="60383"/>
          <a:stretch>
            <a:fillRect/>
          </a:stretch>
        </p:blipFill>
        <p:spPr>
          <a:xfrm>
            <a:off x="1524000" y="2705100"/>
            <a:ext cx="6654165" cy="66541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pic>
        <p:nvPicPr>
          <p:cNvPr id="5" name="Picture 4" descr="79"/>
          <p:cNvPicPr>
            <a:picLocks noChangeAspect="1"/>
          </p:cNvPicPr>
          <p:nvPr/>
        </p:nvPicPr>
        <p:blipFill>
          <a:blip r:embed="rId5"/>
          <a:stretch>
            <a:fillRect/>
          </a:stretch>
        </p:blipFill>
        <p:spPr>
          <a:xfrm>
            <a:off x="11201400" y="2889885"/>
            <a:ext cx="4761230" cy="673481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37220" r="48326" b="26997"/>
          <a:stretch>
            <a:fillRect/>
          </a:stretch>
        </p:blipFill>
        <p:spPr>
          <a:xfrm>
            <a:off x="1371600" y="2889885"/>
            <a:ext cx="6455410" cy="585470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9" name="Picture 8" descr="80"/>
          <p:cNvPicPr>
            <a:picLocks noChangeAspect="1"/>
          </p:cNvPicPr>
          <p:nvPr/>
        </p:nvPicPr>
        <p:blipFill>
          <a:blip r:embed="rId5"/>
          <a:stretch>
            <a:fillRect/>
          </a:stretch>
        </p:blipFill>
        <p:spPr>
          <a:xfrm>
            <a:off x="11887200" y="1651635"/>
            <a:ext cx="4921250" cy="812800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t="74004" r="48117"/>
          <a:stretch>
            <a:fillRect/>
          </a:stretch>
        </p:blipFill>
        <p:spPr>
          <a:xfrm>
            <a:off x="1454785" y="3162300"/>
            <a:ext cx="7334250" cy="481266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C</a:t>
            </a:r>
            <a:endParaRPr lang="en-US" sz="3600" b="1" u="sng"/>
          </a:p>
        </p:txBody>
      </p:sp>
      <p:pic>
        <p:nvPicPr>
          <p:cNvPr id="5" name="Picture 4" descr="81"/>
          <p:cNvPicPr>
            <a:picLocks noChangeAspect="1"/>
          </p:cNvPicPr>
          <p:nvPr/>
        </p:nvPicPr>
        <p:blipFill>
          <a:blip r:embed="rId5"/>
          <a:stretch>
            <a:fillRect/>
          </a:stretch>
        </p:blipFill>
        <p:spPr>
          <a:xfrm>
            <a:off x="9372600" y="3825875"/>
            <a:ext cx="8255635" cy="463613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l="48536" b="64217"/>
          <a:stretch>
            <a:fillRect/>
          </a:stretch>
        </p:blipFill>
        <p:spPr>
          <a:xfrm>
            <a:off x="1390650" y="2933700"/>
            <a:ext cx="5765800" cy="525018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A</a:t>
            </a:r>
            <a:endParaRPr lang="en-US" sz="3600" b="1" u="sng"/>
          </a:p>
        </p:txBody>
      </p:sp>
      <p:pic>
        <p:nvPicPr>
          <p:cNvPr id="9" name="Picture 8" descr="82"/>
          <p:cNvPicPr>
            <a:picLocks noChangeAspect="1"/>
          </p:cNvPicPr>
          <p:nvPr/>
        </p:nvPicPr>
        <p:blipFill>
          <a:blip r:embed="rId5"/>
          <a:stretch>
            <a:fillRect/>
          </a:stretch>
        </p:blipFill>
        <p:spPr>
          <a:xfrm>
            <a:off x="8915400" y="3736975"/>
            <a:ext cx="7968615" cy="3534410"/>
          </a:xfrm>
          <a:prstGeom prst="rect">
            <a:avLst/>
          </a:prstGeom>
        </p:spPr>
      </p:pic>
      <p:sp>
        <p:nvSpPr>
          <p:cNvPr id="11" name="Text Box 10"/>
          <p:cNvSpPr txBox="1"/>
          <p:nvPr/>
        </p:nvSpPr>
        <p:spPr>
          <a:xfrm>
            <a:off x="9144000" y="7581900"/>
            <a:ext cx="8383905" cy="1198245"/>
          </a:xfrm>
          <a:prstGeom prst="rect">
            <a:avLst/>
          </a:prstGeom>
          <a:noFill/>
        </p:spPr>
        <p:txBody>
          <a:bodyPr wrap="square" rtlCol="0">
            <a:noAutofit/>
          </a:bodyPr>
          <a:p>
            <a:r>
              <a:rPr lang="en-US" altLang="en-US" sz="3600"/>
              <a:t>https://www.thehindu.com/news/national/bodo-council-plans-indias-first-pig-schools/article67023651.ece/amp/ </a:t>
            </a:r>
            <a:endParaRPr lang="en-US" altLang="en-US" sz="36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9" name="Picture 8"/>
          <p:cNvPicPr>
            <a:picLocks noChangeAspect="1"/>
          </p:cNvPicPr>
          <p:nvPr/>
        </p:nvPicPr>
        <p:blipFill>
          <a:blip r:embed="rId4"/>
          <a:srcRect l="50209" t="35783"/>
          <a:stretch>
            <a:fillRect/>
          </a:stretch>
        </p:blipFill>
        <p:spPr>
          <a:xfrm>
            <a:off x="1447800" y="2857500"/>
            <a:ext cx="5585460" cy="692023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5" name="Picture 4" descr="83"/>
          <p:cNvPicPr>
            <a:picLocks noChangeAspect="1"/>
          </p:cNvPicPr>
          <p:nvPr/>
        </p:nvPicPr>
        <p:blipFill>
          <a:blip r:embed="rId5"/>
          <a:stretch>
            <a:fillRect/>
          </a:stretch>
        </p:blipFill>
        <p:spPr>
          <a:xfrm>
            <a:off x="9296400" y="3619500"/>
            <a:ext cx="3821430" cy="5873115"/>
          </a:xfrm>
          <a:prstGeom prst="rect">
            <a:avLst/>
          </a:prstGeom>
        </p:spPr>
      </p:pic>
      <p:pic>
        <p:nvPicPr>
          <p:cNvPr id="11" name="Picture 10" descr="83,,"/>
          <p:cNvPicPr>
            <a:picLocks noChangeAspect="1"/>
          </p:cNvPicPr>
          <p:nvPr/>
        </p:nvPicPr>
        <p:blipFill>
          <a:blip r:embed="rId6"/>
          <a:stretch>
            <a:fillRect/>
          </a:stretch>
        </p:blipFill>
        <p:spPr>
          <a:xfrm>
            <a:off x="13487400" y="3569970"/>
            <a:ext cx="4121785" cy="618299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11" name="Picture 10"/>
          <p:cNvPicPr>
            <a:picLocks noChangeAspect="1"/>
          </p:cNvPicPr>
          <p:nvPr/>
        </p:nvPicPr>
        <p:blipFill>
          <a:blip r:embed="rId4"/>
          <a:srcRect r="47929" b="48963"/>
          <a:stretch>
            <a:fillRect/>
          </a:stretch>
        </p:blipFill>
        <p:spPr>
          <a:xfrm>
            <a:off x="1371600" y="2552700"/>
            <a:ext cx="5113655" cy="6198870"/>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D</a:t>
            </a:r>
            <a:endParaRPr lang="en-US" sz="3600" b="1" u="sng"/>
          </a:p>
        </p:txBody>
      </p:sp>
      <p:pic>
        <p:nvPicPr>
          <p:cNvPr id="5" name="Picture 4" descr="84"/>
          <p:cNvPicPr>
            <a:picLocks noChangeAspect="1"/>
          </p:cNvPicPr>
          <p:nvPr/>
        </p:nvPicPr>
        <p:blipFill>
          <a:blip r:embed="rId5"/>
          <a:stretch>
            <a:fillRect/>
          </a:stretch>
        </p:blipFill>
        <p:spPr>
          <a:xfrm>
            <a:off x="10972800" y="2705100"/>
            <a:ext cx="5666740" cy="679196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rot="0">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p>
            <a:endParaRPr lang="en-US"/>
          </a:p>
        </p:txBody>
      </p:sp>
      <p:sp>
        <p:nvSpPr>
          <p:cNvPr id="4" name="Text Box 3"/>
          <p:cNvSpPr txBox="1"/>
          <p:nvPr/>
        </p:nvSpPr>
        <p:spPr>
          <a:xfrm>
            <a:off x="1454785" y="571500"/>
            <a:ext cx="13547725" cy="765175"/>
          </a:xfrm>
          <a:prstGeom prst="rect">
            <a:avLst/>
          </a:prstGeom>
          <a:noFill/>
        </p:spPr>
        <p:txBody>
          <a:bodyPr wrap="square" rtlCol="0">
            <a:noAutofit/>
          </a:bodyPr>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p>
            <a:r>
              <a:rPr lang="en-US" sz="3600" b="1" u="sng"/>
              <a:t>Explanation</a:t>
            </a:r>
            <a:endParaRPr lang="en-US" sz="3600" b="1" u="sng"/>
          </a:p>
        </p:txBody>
      </p:sp>
      <p:pic>
        <p:nvPicPr>
          <p:cNvPr id="5" name="Picture 4"/>
          <p:cNvPicPr>
            <a:picLocks noChangeAspect="1"/>
          </p:cNvPicPr>
          <p:nvPr/>
        </p:nvPicPr>
        <p:blipFill>
          <a:blip r:embed="rId4"/>
          <a:srcRect t="53589" r="44918"/>
          <a:stretch>
            <a:fillRect/>
          </a:stretch>
        </p:blipFill>
        <p:spPr>
          <a:xfrm>
            <a:off x="1454785" y="2604770"/>
            <a:ext cx="5900420" cy="6148705"/>
          </a:xfrm>
          <a:prstGeom prst="rect">
            <a:avLst/>
          </a:prstGeom>
        </p:spPr>
      </p:pic>
      <p:sp>
        <p:nvSpPr>
          <p:cNvPr id="14" name="Text Box 13"/>
          <p:cNvSpPr txBox="1"/>
          <p:nvPr/>
        </p:nvSpPr>
        <p:spPr>
          <a:xfrm>
            <a:off x="9194800" y="2781300"/>
            <a:ext cx="6096000" cy="645160"/>
          </a:xfrm>
          <a:prstGeom prst="rect">
            <a:avLst/>
          </a:prstGeom>
          <a:noFill/>
        </p:spPr>
        <p:txBody>
          <a:bodyPr wrap="square" rtlCol="0">
            <a:spAutoFit/>
          </a:bodyPr>
          <a:p>
            <a:r>
              <a:rPr lang="en-US" sz="3600" b="1" u="sng"/>
              <a:t>Ans: B</a:t>
            </a:r>
            <a:endParaRPr lang="en-US" sz="3600" b="1" u="sng"/>
          </a:p>
        </p:txBody>
      </p:sp>
      <p:pic>
        <p:nvPicPr>
          <p:cNvPr id="9" name="Picture 8" descr="85"/>
          <p:cNvPicPr>
            <a:picLocks noChangeAspect="1"/>
          </p:cNvPicPr>
          <p:nvPr/>
        </p:nvPicPr>
        <p:blipFill>
          <a:blip r:embed="rId5"/>
          <a:stretch>
            <a:fillRect/>
          </a:stretch>
        </p:blipFill>
        <p:spPr>
          <a:xfrm>
            <a:off x="8991600" y="3848100"/>
            <a:ext cx="8098790" cy="2219325"/>
          </a:xfrm>
          <a:prstGeom prst="rect">
            <a:avLst/>
          </a:prstGeom>
        </p:spPr>
      </p:pic>
      <p:sp>
        <p:nvSpPr>
          <p:cNvPr id="11" name="Text Box 10"/>
          <p:cNvSpPr txBox="1"/>
          <p:nvPr/>
        </p:nvSpPr>
        <p:spPr>
          <a:xfrm>
            <a:off x="9067800" y="6591300"/>
            <a:ext cx="8644890" cy="1198880"/>
          </a:xfrm>
          <a:prstGeom prst="rect">
            <a:avLst/>
          </a:prstGeom>
          <a:noFill/>
        </p:spPr>
        <p:txBody>
          <a:bodyPr wrap="square" rtlCol="0">
            <a:spAutoFit/>
          </a:bodyPr>
          <a:p>
            <a:r>
              <a:rPr lang="en-US" altLang="en-US" sz="3600"/>
              <a:t>https://www.pib.gov.in/PressReleaseIframePage.aspx?PRID=1913309</a:t>
            </a:r>
            <a:endParaRPr lang="en-US" altLang="en-US" sz="36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4" name="Text Box 13"/>
          <p:cNvSpPr txBox="1"/>
          <p:nvPr/>
        </p:nvSpPr>
        <p:spPr>
          <a:xfrm>
            <a:off x="5486400" y="2813685"/>
            <a:ext cx="6096000" cy="645160"/>
          </a:xfrm>
          <a:prstGeom prst="rect">
            <a:avLst/>
          </a:prstGeom>
          <a:noFill/>
        </p:spPr>
        <p:txBody>
          <a:bodyPr wrap="square" rtlCol="0">
            <a:spAutoFit/>
          </a:bodyPr>
          <a:lstStyle/>
          <a:p>
            <a:r>
              <a:rPr lang="en-US" sz="3600" b="1" u="sng" dirty="0"/>
              <a:t>Ans: A</a:t>
            </a:r>
            <a:endParaRPr lang="en-US" sz="3600" b="1" u="sng" dirty="0"/>
          </a:p>
        </p:txBody>
      </p:sp>
      <p:sp>
        <p:nvSpPr>
          <p:cNvPr id="5" name="Text Box 9"/>
          <p:cNvSpPr txBox="1"/>
          <p:nvPr/>
        </p:nvSpPr>
        <p:spPr>
          <a:xfrm>
            <a:off x="8234437" y="2025989"/>
            <a:ext cx="10053563" cy="5632311"/>
          </a:xfrm>
          <a:prstGeom prst="rect">
            <a:avLst/>
          </a:prstGeom>
          <a:noFill/>
        </p:spPr>
        <p:txBody>
          <a:bodyPr wrap="square" rtlCol="0">
            <a:spAutoFit/>
          </a:bodyPr>
          <a:lstStyle/>
          <a:p>
            <a:r>
              <a:rPr lang="en-US" sz="3600" b="1" u="sng" dirty="0"/>
              <a:t>Explanation: </a:t>
            </a:r>
            <a:r>
              <a:rPr lang="en-US" sz="3600" dirty="0"/>
              <a:t>The correct answer is (A) Land Boundary Agreement. Explanation: The 100th Constitutional Amendment of India was enacted in 2015 to ratify the Land Boundary Agreement (LBA) between India and Bangladesh. This agreement involved the exchange of enclaves (small pockets of land surrounded by the other country) along the border. The amendment was necessary because it required changing the territorial definitions within the First Schedule of the Indian Constitution. </a:t>
            </a:r>
            <a:endParaRPr lang="en-US" sz="3600" dirty="0"/>
          </a:p>
        </p:txBody>
      </p:sp>
      <p:pic>
        <p:nvPicPr>
          <p:cNvPr id="11" name="Picture 10"/>
          <p:cNvPicPr>
            <a:picLocks noChangeAspect="1"/>
          </p:cNvPicPr>
          <p:nvPr/>
        </p:nvPicPr>
        <p:blipFill>
          <a:blip r:embed="rId4"/>
          <a:srcRect l="52344" t="11565" r="10692" b="69994"/>
          <a:stretch>
            <a:fillRect/>
          </a:stretch>
        </p:blipFill>
        <p:spPr>
          <a:xfrm>
            <a:off x="739174" y="3599727"/>
            <a:ext cx="7360851" cy="4896573"/>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9194800" y="2781300"/>
            <a:ext cx="8559800" cy="5016758"/>
          </a:xfrm>
          <a:prstGeom prst="rect">
            <a:avLst/>
          </a:prstGeom>
          <a:noFill/>
        </p:spPr>
        <p:txBody>
          <a:bodyPr wrap="square" rtlCol="0">
            <a:spAutoFit/>
          </a:bodyPr>
          <a:lstStyle/>
          <a:p>
            <a:r>
              <a:rPr lang="en-US" sz="4000" b="1" u="sng" dirty="0"/>
              <a:t>Ans: D </a:t>
            </a:r>
            <a:endParaRPr lang="en-US" sz="4000" b="1" u="sng" dirty="0"/>
          </a:p>
          <a:p>
            <a:r>
              <a:rPr lang="en-US" sz="4000" dirty="0"/>
              <a:t>Article 21. The Supreme Court of India, in the K. S. </a:t>
            </a:r>
            <a:r>
              <a:rPr lang="en-US" sz="4000" dirty="0" err="1"/>
              <a:t>Puttaswamy</a:t>
            </a:r>
            <a:r>
              <a:rPr lang="en-US" sz="4000" dirty="0"/>
              <a:t> vs. Union of India case, recognized the right to privacy as a fundamental right under Article 21 of the Constitution, which guarantees the right to life and personal liberty</a:t>
            </a:r>
            <a:endParaRPr lang="en-US" sz="4000" dirty="0"/>
          </a:p>
        </p:txBody>
      </p:sp>
      <p:pic>
        <p:nvPicPr>
          <p:cNvPr id="11" name="Picture 10"/>
          <p:cNvPicPr>
            <a:picLocks noChangeAspect="1"/>
          </p:cNvPicPr>
          <p:nvPr/>
        </p:nvPicPr>
        <p:blipFill>
          <a:blip r:embed="rId4"/>
          <a:srcRect l="52942" t="28247" r="10261" b="54550"/>
          <a:stretch>
            <a:fillRect/>
          </a:stretch>
        </p:blipFill>
        <p:spPr>
          <a:xfrm>
            <a:off x="1024576" y="3049933"/>
            <a:ext cx="7028313" cy="4381249"/>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696200" y="2311519"/>
            <a:ext cx="10134600" cy="6986528"/>
          </a:xfrm>
          <a:prstGeom prst="rect">
            <a:avLst/>
          </a:prstGeom>
          <a:noFill/>
        </p:spPr>
        <p:txBody>
          <a:bodyPr wrap="square" rtlCol="0">
            <a:spAutoFit/>
          </a:bodyPr>
          <a:lstStyle/>
          <a:p>
            <a:r>
              <a:rPr lang="en-US" sz="2800" dirty="0"/>
              <a:t>Ans: D </a:t>
            </a:r>
            <a:endParaRPr lang="en-US" sz="2800" dirty="0"/>
          </a:p>
          <a:p>
            <a:r>
              <a:rPr lang="en-US" sz="2800" dirty="0"/>
              <a:t>(</a:t>
            </a:r>
            <a:r>
              <a:rPr lang="en-US" sz="2800" dirty="0" err="1"/>
              <a:t>i</a:t>
            </a:r>
            <a:r>
              <a:rPr lang="en-US" sz="2800" dirty="0"/>
              <a:t>) The first Assam Assembly was inaugurated on 7th April, 1937. Correct – This aligns with historical records. After the Government of India Act, 1935, provincial assemblies were formed, and the Assam Legislative Assembly was inaugurated on 7 April 1937.---</a:t>
            </a:r>
            <a:endParaRPr lang="en-US" sz="2800" dirty="0"/>
          </a:p>
          <a:p>
            <a:r>
              <a:rPr lang="en-US" sz="2800" dirty="0"/>
              <a:t>(ii) After the 1937 provincial elections in Assam, the Indian National Congress Party secured the most mandate. Correct – In the 1937 elections under the Government of India Act, 1935, the Indian National Congress emerged as the single largest party in Assam.---(iii) The Legislative Council of Eastern Bengal and Assam was initiated in 1905. Correct – The province of Eastern Bengal and Assam was created in 1905, </a:t>
            </a:r>
            <a:endParaRPr lang="en-US" sz="2800" dirty="0"/>
          </a:p>
          <a:p>
            <a:r>
              <a:rPr lang="en-US" sz="2800" dirty="0"/>
              <a:t>(iv) </a:t>
            </a:r>
            <a:r>
              <a:rPr lang="en-US" sz="2800" dirty="0" err="1"/>
              <a:t>Baithalangso</a:t>
            </a:r>
            <a:r>
              <a:rPr lang="en-US" sz="2800" dirty="0"/>
              <a:t>, </a:t>
            </a:r>
            <a:r>
              <a:rPr lang="en-US" sz="2800" dirty="0" err="1"/>
              <a:t>Haflong</a:t>
            </a:r>
            <a:r>
              <a:rPr lang="en-US" sz="2800" dirty="0"/>
              <a:t>, </a:t>
            </a:r>
            <a:r>
              <a:rPr lang="en-US" sz="2800" dirty="0" err="1"/>
              <a:t>Bokajan</a:t>
            </a:r>
            <a:r>
              <a:rPr lang="en-US" sz="2800" dirty="0"/>
              <a:t>, </a:t>
            </a:r>
            <a:r>
              <a:rPr lang="en-US" sz="2800" dirty="0" err="1"/>
              <a:t>Howraghat</a:t>
            </a:r>
            <a:r>
              <a:rPr lang="en-US" sz="2800" dirty="0"/>
              <a:t>, </a:t>
            </a:r>
            <a:r>
              <a:rPr lang="en-US" sz="2800" dirty="0" err="1"/>
              <a:t>Diphu</a:t>
            </a:r>
            <a:r>
              <a:rPr lang="en-US" sz="2800" dirty="0"/>
              <a:t> Assembly Constituencies fall under the Autonomous District Lok Sabha Constituency. Correct – These constituencies fall under the Autonomous District (ST) Lok Sabha Constituency in Assam.---</a:t>
            </a:r>
            <a:endParaRPr lang="en-US" sz="2800" dirty="0"/>
          </a:p>
        </p:txBody>
      </p:sp>
      <p:pic>
        <p:nvPicPr>
          <p:cNvPr id="11" name="Picture 10"/>
          <p:cNvPicPr>
            <a:picLocks noChangeAspect="1"/>
          </p:cNvPicPr>
          <p:nvPr/>
        </p:nvPicPr>
        <p:blipFill>
          <a:blip r:embed="rId4"/>
          <a:srcRect l="53703" t="44335" r="6337" b="14943"/>
          <a:stretch>
            <a:fillRect/>
          </a:stretch>
        </p:blipFill>
        <p:spPr>
          <a:xfrm>
            <a:off x="1351005" y="2482989"/>
            <a:ext cx="6096000" cy="6936856"/>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6438900" y="2833592"/>
            <a:ext cx="11353800" cy="1815882"/>
          </a:xfrm>
          <a:prstGeom prst="rect">
            <a:avLst/>
          </a:prstGeom>
          <a:noFill/>
        </p:spPr>
        <p:txBody>
          <a:bodyPr wrap="square" rtlCol="0">
            <a:spAutoFit/>
          </a:bodyPr>
          <a:lstStyle/>
          <a:p>
            <a:r>
              <a:rPr lang="en-US" sz="2800" dirty="0"/>
              <a:t>Ans: C</a:t>
            </a:r>
            <a:endParaRPr lang="en-US" sz="2800" dirty="0"/>
          </a:p>
          <a:p>
            <a:r>
              <a:rPr lang="en-US" sz="2800" dirty="0"/>
              <a:t>(</a:t>
            </a:r>
            <a:r>
              <a:rPr lang="en-US" sz="2800" dirty="0" err="1"/>
              <a:t>i</a:t>
            </a:r>
            <a:r>
              <a:rPr lang="en-US" sz="2800" dirty="0"/>
              <a:t>), (iii), and (iv) only. Explanation: The Finance Commission: According to Article 280 of the Indian Constitution, the President of India appoints the Finance Commission</a:t>
            </a:r>
            <a:endParaRPr lang="en-US" sz="2800" dirty="0"/>
          </a:p>
        </p:txBody>
      </p:sp>
      <p:pic>
        <p:nvPicPr>
          <p:cNvPr id="11" name="Picture 10"/>
          <p:cNvPicPr>
            <a:picLocks noChangeAspect="1"/>
          </p:cNvPicPr>
          <p:nvPr/>
        </p:nvPicPr>
        <p:blipFill>
          <a:blip r:embed="rId4"/>
          <a:srcRect l="10494" t="10000" r="50988" b="50000"/>
          <a:stretch>
            <a:fillRect/>
          </a:stretch>
        </p:blipFill>
        <p:spPr>
          <a:xfrm>
            <a:off x="1028695" y="2513083"/>
            <a:ext cx="5257800" cy="7280031"/>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467600" y="2781300"/>
            <a:ext cx="10591800" cy="1815882"/>
          </a:xfrm>
          <a:prstGeom prst="rect">
            <a:avLst/>
          </a:prstGeom>
          <a:noFill/>
        </p:spPr>
        <p:txBody>
          <a:bodyPr wrap="square" rtlCol="0">
            <a:spAutoFit/>
          </a:bodyPr>
          <a:lstStyle/>
          <a:p>
            <a:r>
              <a:rPr lang="en-US" sz="2800" dirty="0"/>
              <a:t>Ans: D</a:t>
            </a:r>
            <a:endParaRPr lang="en-US" sz="2800" dirty="0"/>
          </a:p>
          <a:p>
            <a:r>
              <a:rPr lang="en-US" sz="2800" dirty="0"/>
              <a:t>(</a:t>
            </a:r>
            <a:r>
              <a:rPr lang="en-US" sz="2800" dirty="0" err="1"/>
              <a:t>i</a:t>
            </a:r>
            <a:r>
              <a:rPr lang="en-US" sz="2800" dirty="0"/>
              <a:t>) Single citizenship Not common India: Follows single citizenship (Indian citizenship only).USA: Follows dual citizenship (citizenship of the U.S. and of the individual state). </a:t>
            </a:r>
            <a:endParaRPr lang="en-US" sz="2800" dirty="0"/>
          </a:p>
        </p:txBody>
      </p:sp>
      <p:pic>
        <p:nvPicPr>
          <p:cNvPr id="11" name="Picture 10"/>
          <p:cNvPicPr>
            <a:picLocks noChangeAspect="1"/>
          </p:cNvPicPr>
          <p:nvPr/>
        </p:nvPicPr>
        <p:blipFill>
          <a:blip r:embed="rId4"/>
          <a:srcRect l="8519" t="49302" r="50988" b="14943"/>
          <a:stretch>
            <a:fillRect/>
          </a:stretch>
        </p:blipFill>
        <p:spPr>
          <a:xfrm>
            <a:off x="838200" y="2488393"/>
            <a:ext cx="6096000" cy="7176761"/>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dirty="0"/>
              <a:t>Explanation</a:t>
            </a:r>
            <a:endParaRPr lang="en-US" sz="3600" b="1" u="sng" dirty="0"/>
          </a:p>
        </p:txBody>
      </p:sp>
      <p:sp>
        <p:nvSpPr>
          <p:cNvPr id="14" name="Text Box 13"/>
          <p:cNvSpPr txBox="1"/>
          <p:nvPr/>
        </p:nvSpPr>
        <p:spPr>
          <a:xfrm>
            <a:off x="6553200" y="2496536"/>
            <a:ext cx="11125200" cy="2677656"/>
          </a:xfrm>
          <a:prstGeom prst="rect">
            <a:avLst/>
          </a:prstGeom>
          <a:noFill/>
        </p:spPr>
        <p:txBody>
          <a:bodyPr wrap="square" rtlCol="0">
            <a:spAutoFit/>
          </a:bodyPr>
          <a:lstStyle/>
          <a:p>
            <a:r>
              <a:rPr lang="en-US" sz="2800" dirty="0"/>
              <a:t>Ans: B</a:t>
            </a:r>
            <a:endParaRPr lang="en-US" sz="2800" dirty="0"/>
          </a:p>
          <a:p>
            <a:r>
              <a:rPr lang="en-US" sz="2800" dirty="0"/>
              <a:t>(B) The State shall </a:t>
            </a:r>
            <a:r>
              <a:rPr lang="en-US" sz="2800" dirty="0" err="1"/>
              <a:t>endeavour</a:t>
            </a:r>
            <a:r>
              <a:rPr lang="en-US" sz="2800" dirty="0"/>
              <a:t> to secure citizens a Uniform Civil Code throughout India Correct Article 44 of the Constitution states:&gt; “The State shall </a:t>
            </a:r>
            <a:r>
              <a:rPr lang="en-US" sz="2800" dirty="0" err="1"/>
              <a:t>endeavour</a:t>
            </a:r>
            <a:r>
              <a:rPr lang="en-US" sz="2800" dirty="0"/>
              <a:t> to secure for the citizens a uniform civil code throughout the territory of India.” This is a clear and direct Directive Principle of State Policy.</a:t>
            </a:r>
            <a:endParaRPr lang="en-US" sz="2800" dirty="0"/>
          </a:p>
        </p:txBody>
      </p:sp>
      <p:pic>
        <p:nvPicPr>
          <p:cNvPr id="11" name="Picture 10"/>
          <p:cNvPicPr>
            <a:picLocks noChangeAspect="1"/>
          </p:cNvPicPr>
          <p:nvPr/>
        </p:nvPicPr>
        <p:blipFill>
          <a:blip r:embed="rId4"/>
          <a:srcRect l="49012" t="12994" r="11482" b="47778"/>
          <a:stretch>
            <a:fillRect/>
          </a:stretch>
        </p:blipFill>
        <p:spPr>
          <a:xfrm>
            <a:off x="1028695" y="2540975"/>
            <a:ext cx="5372105" cy="7112443"/>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924800" y="2781300"/>
            <a:ext cx="10058400" cy="4401205"/>
          </a:xfrm>
          <a:prstGeom prst="rect">
            <a:avLst/>
          </a:prstGeom>
          <a:noFill/>
        </p:spPr>
        <p:txBody>
          <a:bodyPr wrap="square" rtlCol="0">
            <a:spAutoFit/>
          </a:bodyPr>
          <a:lstStyle/>
          <a:p>
            <a:r>
              <a:rPr lang="en-US" sz="4000" dirty="0"/>
              <a:t>Ans: C</a:t>
            </a:r>
            <a:endParaRPr lang="en-US" sz="4000" dirty="0"/>
          </a:p>
          <a:p>
            <a:r>
              <a:rPr lang="en-US" sz="4000" dirty="0"/>
              <a:t>The correct answer is (C) Bihar, Madhya Pradesh and Odisha. Explanation: Article 164(1) of the Indian Constitution states that in the states of Bihar, Madhya Pradesh, and Odisha, there must be a Minister appointed specifically in charge of tribal welfare. </a:t>
            </a:r>
            <a:endParaRPr lang="en-US" sz="4000" dirty="0"/>
          </a:p>
        </p:txBody>
      </p:sp>
      <p:pic>
        <p:nvPicPr>
          <p:cNvPr id="11" name="Picture 10"/>
          <p:cNvPicPr>
            <a:picLocks noChangeAspect="1"/>
          </p:cNvPicPr>
          <p:nvPr/>
        </p:nvPicPr>
        <p:blipFill>
          <a:blip r:embed="rId4"/>
          <a:srcRect l="48626" t="51304" r="11868" b="12146"/>
          <a:stretch>
            <a:fillRect/>
          </a:stretch>
        </p:blipFill>
        <p:spPr>
          <a:xfrm>
            <a:off x="1028695" y="2574956"/>
            <a:ext cx="6438905" cy="7096912"/>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696200" y="2781300"/>
            <a:ext cx="10363200" cy="6186309"/>
          </a:xfrm>
          <a:prstGeom prst="rect">
            <a:avLst/>
          </a:prstGeom>
          <a:noFill/>
        </p:spPr>
        <p:txBody>
          <a:bodyPr wrap="square" rtlCol="0">
            <a:spAutoFit/>
          </a:bodyPr>
          <a:lstStyle/>
          <a:p>
            <a:r>
              <a:rPr lang="en-US" sz="3600" dirty="0"/>
              <a:t>Ans: C</a:t>
            </a:r>
            <a:endParaRPr lang="en-US" sz="3600" dirty="0"/>
          </a:p>
          <a:p>
            <a:r>
              <a:rPr lang="en-US" sz="3600" dirty="0"/>
              <a:t>(A) Sikkim Became the 22nd state of India on 16 May 1975.Before that, it was an Indian protectorate, and in 1974 became an associate state under the 35th Amendment. Later, the 36th Amendment Act gave it full statehood.---(B) Manipur Became a full state on 21 January 1972.---(C) Arunachal Pradesh Became a full-fledged state on 20 February 1987.---(D) Meghalaya Became a full state on 21 January 1972, same as Manipur.--- Correct Answer: (C) Arunachal Pradesh</a:t>
            </a:r>
            <a:endParaRPr lang="en-US" sz="3600" dirty="0"/>
          </a:p>
          <a:p>
            <a:r>
              <a:rPr lang="en-US" sz="3600" dirty="0"/>
              <a:t>It was the last among the options to get full statehood.</a:t>
            </a:r>
            <a:endParaRPr lang="en-US" sz="3600" dirty="0"/>
          </a:p>
        </p:txBody>
      </p:sp>
      <p:pic>
        <p:nvPicPr>
          <p:cNvPr id="11" name="Picture 10"/>
          <p:cNvPicPr>
            <a:picLocks noChangeAspect="1"/>
          </p:cNvPicPr>
          <p:nvPr/>
        </p:nvPicPr>
        <p:blipFill>
          <a:blip r:embed="rId4"/>
          <a:srcRect l="10882" t="15589" r="51588" b="62421"/>
          <a:stretch>
            <a:fillRect/>
          </a:stretch>
        </p:blipFill>
        <p:spPr>
          <a:xfrm>
            <a:off x="609600" y="2613605"/>
            <a:ext cx="6648245" cy="519372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8382000" y="2781300"/>
            <a:ext cx="9906000" cy="3970318"/>
          </a:xfrm>
          <a:prstGeom prst="rect">
            <a:avLst/>
          </a:prstGeom>
          <a:noFill/>
        </p:spPr>
        <p:txBody>
          <a:bodyPr wrap="square" rtlCol="0">
            <a:spAutoFit/>
          </a:bodyPr>
          <a:lstStyle/>
          <a:p>
            <a:r>
              <a:rPr lang="en-US" sz="3600" dirty="0"/>
              <a:t>Ans: C</a:t>
            </a:r>
            <a:endParaRPr lang="en-US" sz="3600" dirty="0"/>
          </a:p>
          <a:p>
            <a:r>
              <a:rPr lang="en-US" sz="3600" dirty="0"/>
              <a:t>Article 371B. Explanation: Article 371B of the Indian Constitution specifically deals with special provisions for the state of Assam. Key points about other articles mentioned in the options: Article 371A: Nagaland. Article 371C: Manipur. Article 371D: Andhra Pradesh and Telangana.</a:t>
            </a:r>
            <a:endParaRPr lang="en-US" sz="3600" dirty="0"/>
          </a:p>
        </p:txBody>
      </p:sp>
      <p:pic>
        <p:nvPicPr>
          <p:cNvPr id="9" name="Picture 8"/>
          <p:cNvPicPr>
            <a:picLocks noChangeAspect="1"/>
          </p:cNvPicPr>
          <p:nvPr/>
        </p:nvPicPr>
        <p:blipFill>
          <a:blip r:embed="rId4"/>
          <a:srcRect l="7530" t="36666" r="53951" b="39356"/>
          <a:stretch>
            <a:fillRect/>
          </a:stretch>
        </p:blipFill>
        <p:spPr>
          <a:xfrm>
            <a:off x="685800" y="2676906"/>
            <a:ext cx="7236745" cy="6006496"/>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10210800" y="1639545"/>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701366" y="1816146"/>
            <a:ext cx="9906000" cy="2308324"/>
          </a:xfrm>
          <a:prstGeom prst="rect">
            <a:avLst/>
          </a:prstGeom>
          <a:noFill/>
        </p:spPr>
        <p:txBody>
          <a:bodyPr wrap="square" rtlCol="0">
            <a:spAutoFit/>
          </a:bodyPr>
          <a:lstStyle/>
          <a:p>
            <a:r>
              <a:rPr lang="en-US" sz="3600" b="1" u="sng" dirty="0"/>
              <a:t>Ans: D</a:t>
            </a:r>
            <a:endParaRPr lang="en-US" sz="3600" b="1" u="sng" dirty="0"/>
          </a:p>
          <a:p>
            <a:r>
              <a:rPr lang="en-US" sz="3600" dirty="0"/>
              <a:t>Article 137 of the Indian Constitution deals with the review of judgments or orders by the Supreme Court. </a:t>
            </a:r>
            <a:endParaRPr lang="en-US" sz="3600" dirty="0"/>
          </a:p>
        </p:txBody>
      </p:sp>
      <p:pic>
        <p:nvPicPr>
          <p:cNvPr id="11" name="Picture 10"/>
          <p:cNvPicPr>
            <a:picLocks noChangeAspect="1"/>
          </p:cNvPicPr>
          <p:nvPr/>
        </p:nvPicPr>
        <p:blipFill>
          <a:blip r:embed="rId4"/>
          <a:srcRect l="9422" t="62642" r="53047" b="11614"/>
          <a:stretch>
            <a:fillRect/>
          </a:stretch>
        </p:blipFill>
        <p:spPr>
          <a:xfrm>
            <a:off x="685800" y="2724098"/>
            <a:ext cx="6781800" cy="6202373"/>
          </a:xfrm>
          <a:prstGeom prst="rect">
            <a:avLst/>
          </a:prstGeom>
        </p:spPr>
      </p:pic>
      <p:pic>
        <p:nvPicPr>
          <p:cNvPr id="9" name="Picture 8"/>
          <p:cNvPicPr>
            <a:picLocks noChangeAspect="1"/>
          </p:cNvPicPr>
          <p:nvPr/>
        </p:nvPicPr>
        <p:blipFill>
          <a:blip r:embed="rId5"/>
          <a:stretch>
            <a:fillRect/>
          </a:stretch>
        </p:blipFill>
        <p:spPr>
          <a:xfrm>
            <a:off x="13258800" y="4047642"/>
            <a:ext cx="4724401" cy="2696058"/>
          </a:xfrm>
          <a:prstGeom prst="rect">
            <a:avLst/>
          </a:prstGeom>
        </p:spPr>
      </p:pic>
      <p:pic>
        <p:nvPicPr>
          <p:cNvPr id="15" name="Picture 14"/>
          <p:cNvPicPr>
            <a:picLocks noChangeAspect="1"/>
          </p:cNvPicPr>
          <p:nvPr/>
        </p:nvPicPr>
        <p:blipFill>
          <a:blip r:embed="rId6"/>
          <a:stretch>
            <a:fillRect/>
          </a:stretch>
        </p:blipFill>
        <p:spPr>
          <a:xfrm>
            <a:off x="7594761" y="4743523"/>
            <a:ext cx="5681035" cy="1923977"/>
          </a:xfrm>
          <a:prstGeom prst="rect">
            <a:avLst/>
          </a:prstGeom>
        </p:spPr>
      </p:pic>
      <p:pic>
        <p:nvPicPr>
          <p:cNvPr id="17" name="Picture 16"/>
          <p:cNvPicPr>
            <a:picLocks noChangeAspect="1"/>
          </p:cNvPicPr>
          <p:nvPr/>
        </p:nvPicPr>
        <p:blipFill>
          <a:blip r:embed="rId7"/>
          <a:stretch>
            <a:fillRect/>
          </a:stretch>
        </p:blipFill>
        <p:spPr>
          <a:xfrm>
            <a:off x="7594761" y="6597336"/>
            <a:ext cx="9691636" cy="2515518"/>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467600" y="2781300"/>
            <a:ext cx="10591800" cy="5632311"/>
          </a:xfrm>
          <a:prstGeom prst="rect">
            <a:avLst/>
          </a:prstGeom>
          <a:noFill/>
        </p:spPr>
        <p:txBody>
          <a:bodyPr wrap="square" rtlCol="0">
            <a:spAutoFit/>
          </a:bodyPr>
          <a:lstStyle/>
          <a:p>
            <a:r>
              <a:rPr lang="en-US" sz="3600" b="1" u="sng" dirty="0"/>
              <a:t>Ans: B</a:t>
            </a:r>
            <a:endParaRPr lang="en-US" sz="3600" b="1" u="sng" dirty="0"/>
          </a:p>
          <a:p>
            <a:r>
              <a:rPr lang="en-US" sz="3600" dirty="0"/>
              <a:t>List-I (Chief Ministers) and their Correct Tenures (List-II):a. </a:t>
            </a:r>
            <a:r>
              <a:rPr lang="en-US" sz="3600" dirty="0" err="1"/>
              <a:t>Bishnuram</a:t>
            </a:r>
            <a:r>
              <a:rPr lang="en-US" sz="3600" dirty="0"/>
              <a:t> Medhi → (3) 9th August 1950 – 27th December 1957b. Mahendra Mohan Choudhury → (4) 11th November 1970 – 30th January 1972c. Bimala Prasad Chaliha → (1) 28th December 1957 – 6th November 1970d. Gopinath Bordoloi → (2) 26th January 1950 – 5th August 1950(Note: Bordoloi was also Premier before independence, but his post-independence CM tenure was Jan–Aug 1950)</a:t>
            </a:r>
            <a:endParaRPr lang="en-US" sz="3600" dirty="0"/>
          </a:p>
        </p:txBody>
      </p:sp>
      <p:pic>
        <p:nvPicPr>
          <p:cNvPr id="11" name="Picture 10"/>
          <p:cNvPicPr>
            <a:picLocks noChangeAspect="1"/>
          </p:cNvPicPr>
          <p:nvPr/>
        </p:nvPicPr>
        <p:blipFill>
          <a:blip r:embed="rId4"/>
          <a:srcRect l="47709" t="18660" r="16165" b="37858"/>
          <a:stretch>
            <a:fillRect/>
          </a:stretch>
        </p:blipFill>
        <p:spPr>
          <a:xfrm>
            <a:off x="1371599" y="2402397"/>
            <a:ext cx="5600741" cy="7201408"/>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8077200" y="2359640"/>
            <a:ext cx="9601200" cy="6801862"/>
          </a:xfrm>
          <a:prstGeom prst="rect">
            <a:avLst/>
          </a:prstGeom>
          <a:noFill/>
        </p:spPr>
        <p:txBody>
          <a:bodyPr wrap="square" rtlCol="0">
            <a:spAutoFit/>
          </a:bodyPr>
          <a:lstStyle/>
          <a:p>
            <a:r>
              <a:rPr lang="en-US" sz="4000" b="1" u="sng" dirty="0"/>
              <a:t>Ans: C</a:t>
            </a:r>
            <a:endParaRPr lang="en-US" sz="4000" b="1" u="sng" dirty="0"/>
          </a:p>
          <a:p>
            <a:r>
              <a:rPr lang="en-US" sz="3600" dirty="0"/>
              <a:t>Amicus Curiae literally means "friend of the court." In criminal matters, an amicus curiae is often appointed by courts to: Assist the court by offering independent expertise or perspective. Ensure fair trial — especially when an accused has no legal representation due to poverty, lack of access, or other reason. This helps protect the rights of the accused and ensures justice is served in line with the principle of natural justice and Article 21 (Right to life and personal liberty) of the Constitution.</a:t>
            </a:r>
            <a:endParaRPr lang="en-US" sz="3600" dirty="0"/>
          </a:p>
        </p:txBody>
      </p:sp>
      <p:pic>
        <p:nvPicPr>
          <p:cNvPr id="5" name="Picture 4"/>
          <p:cNvPicPr>
            <a:picLocks noChangeAspect="1"/>
          </p:cNvPicPr>
          <p:nvPr/>
        </p:nvPicPr>
        <p:blipFill>
          <a:blip r:embed="rId4"/>
          <a:srcRect l="46952" t="62642" r="15095" b="11614"/>
          <a:stretch>
            <a:fillRect/>
          </a:stretch>
        </p:blipFill>
        <p:spPr>
          <a:xfrm>
            <a:off x="609600" y="2703032"/>
            <a:ext cx="6858000" cy="6202373"/>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7696200" y="2479645"/>
            <a:ext cx="10210800" cy="461665"/>
          </a:xfrm>
          <a:prstGeom prst="rect">
            <a:avLst/>
          </a:prstGeom>
          <a:noFill/>
        </p:spPr>
        <p:txBody>
          <a:bodyPr wrap="square" rtlCol="0">
            <a:spAutoFit/>
          </a:bodyPr>
          <a:lstStyle/>
          <a:p>
            <a:r>
              <a:rPr lang="en-US" sz="2400" dirty="0"/>
              <a:t>Ans: D</a:t>
            </a:r>
            <a:endParaRPr lang="en-US" sz="2400" dirty="0"/>
          </a:p>
        </p:txBody>
      </p:sp>
      <p:pic>
        <p:nvPicPr>
          <p:cNvPr id="11" name="Picture 10"/>
          <p:cNvPicPr>
            <a:picLocks noChangeAspect="1"/>
          </p:cNvPicPr>
          <p:nvPr/>
        </p:nvPicPr>
        <p:blipFill>
          <a:blip r:embed="rId4"/>
          <a:srcRect l="8889" r="49341" b="61882"/>
          <a:stretch>
            <a:fillRect/>
          </a:stretch>
        </p:blipFill>
        <p:spPr>
          <a:xfrm>
            <a:off x="1371600" y="2574956"/>
            <a:ext cx="5943600" cy="7232102"/>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6781800" y="2413258"/>
            <a:ext cx="10909300" cy="6986528"/>
          </a:xfrm>
          <a:prstGeom prst="rect">
            <a:avLst/>
          </a:prstGeom>
          <a:noFill/>
        </p:spPr>
        <p:txBody>
          <a:bodyPr wrap="square" rtlCol="0">
            <a:spAutoFit/>
          </a:bodyPr>
          <a:lstStyle/>
          <a:p>
            <a:r>
              <a:rPr lang="en-US" sz="2800" dirty="0"/>
              <a:t>Ans: C</a:t>
            </a:r>
            <a:endParaRPr lang="en-US" sz="2800" dirty="0"/>
          </a:p>
          <a:p>
            <a:pPr marL="571500" indent="-571500">
              <a:buAutoNum type="romanLcParenBoth"/>
            </a:pPr>
            <a:r>
              <a:rPr lang="en-US" sz="2800" dirty="0"/>
              <a:t>Traditional Society Economy based on subsistence agriculture and primitive tools. </a:t>
            </a:r>
            <a:endParaRPr lang="en-US" sz="2800" dirty="0"/>
          </a:p>
          <a:p>
            <a:pPr marL="571500" indent="-571500">
              <a:buAutoNum type="romanLcParenBoth"/>
            </a:pPr>
            <a:r>
              <a:rPr lang="en-US" sz="2800" dirty="0"/>
              <a:t>Pre-conditions for Take-off Society begins to develop manufacturing and a more productive agriculture sector. </a:t>
            </a:r>
            <a:endParaRPr lang="en-US" sz="2800" dirty="0"/>
          </a:p>
          <a:p>
            <a:pPr marL="571500" indent="-571500">
              <a:buAutoNum type="romanLcParenBoth"/>
            </a:pPr>
            <a:r>
              <a:rPr lang="en-US" sz="2800" dirty="0"/>
              <a:t>Take-off Rapid growth in a few economic sectors; industrialization begins. </a:t>
            </a:r>
            <a:endParaRPr lang="en-US" sz="2800" dirty="0"/>
          </a:p>
          <a:p>
            <a:pPr marL="571500" indent="-571500">
              <a:buAutoNum type="romanLcParenBoth"/>
            </a:pPr>
            <a:r>
              <a:rPr lang="en-US" sz="2800" dirty="0"/>
              <a:t>Drive to Maturity Technological advancement spreads, economy diversifies. </a:t>
            </a:r>
            <a:endParaRPr lang="en-US" sz="2800" dirty="0"/>
          </a:p>
          <a:p>
            <a:pPr marL="571500" indent="-571500">
              <a:buAutoNum type="romanLcParenBoth"/>
            </a:pPr>
            <a:r>
              <a:rPr lang="en-US" sz="2800" dirty="0"/>
              <a:t>Age of High Mass Consumption Economy shifts from production of heavy industry to consumer goods and services.--- Correct Order: Traditional Society → Pre-conditions for Take-off → Take-off → Drive to Maturity → Age of High Mass Consumption--- </a:t>
            </a:r>
            <a:endParaRPr lang="en-US" sz="2800" dirty="0"/>
          </a:p>
          <a:p>
            <a:endParaRPr lang="en-US" sz="2800" dirty="0"/>
          </a:p>
          <a:p>
            <a:r>
              <a:rPr lang="en-US" sz="2800" dirty="0"/>
              <a:t>Correct Answer: (C) (</a:t>
            </a:r>
            <a:r>
              <a:rPr lang="en-US" sz="2800" dirty="0" err="1"/>
              <a:t>i</a:t>
            </a:r>
            <a:r>
              <a:rPr lang="en-US" sz="2800" dirty="0"/>
              <a:t>) Traditional society, (ii) Pre-conditions for takeoff, (iii) Take-off, (iv) Drive to maturity, (v) Age of high mass consumption</a:t>
            </a:r>
            <a:endParaRPr lang="en-US" sz="2800" dirty="0"/>
          </a:p>
        </p:txBody>
      </p:sp>
      <p:pic>
        <p:nvPicPr>
          <p:cNvPr id="11" name="Picture 10"/>
          <p:cNvPicPr>
            <a:picLocks noChangeAspect="1"/>
          </p:cNvPicPr>
          <p:nvPr/>
        </p:nvPicPr>
        <p:blipFill>
          <a:blip r:embed="rId4"/>
          <a:srcRect l="9475" t="37824" r="49538" b="15639"/>
          <a:stretch>
            <a:fillRect/>
          </a:stretch>
        </p:blipFill>
        <p:spPr>
          <a:xfrm>
            <a:off x="596900" y="2532759"/>
            <a:ext cx="5803900" cy="7267451"/>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932" y="1603598"/>
            <a:ext cx="16240119" cy="48034"/>
            <a:chOff x="0" y="0"/>
            <a:chExt cx="21653492" cy="64045"/>
          </a:xfrm>
        </p:grpSpPr>
        <p:sp>
          <p:nvSpPr>
            <p:cNvPr id="3" name="Freeform 3"/>
            <p:cNvSpPr/>
            <p:nvPr/>
          </p:nvSpPr>
          <p:spPr>
            <a:xfrm>
              <a:off x="6350" y="0"/>
              <a:ext cx="21640800" cy="64008"/>
            </a:xfrm>
            <a:custGeom>
              <a:avLst/>
              <a:gdLst/>
              <a:ahLst/>
              <a:cxnLst/>
              <a:rect l="l" t="t" r="r" b="b"/>
              <a:pathLst>
                <a:path w="21640800" h="64008">
                  <a:moveTo>
                    <a:pt x="0" y="51308"/>
                  </a:moveTo>
                  <a:lnTo>
                    <a:pt x="21640800" y="0"/>
                  </a:lnTo>
                  <a:lnTo>
                    <a:pt x="21640800" y="12700"/>
                  </a:lnTo>
                  <a:lnTo>
                    <a:pt x="0" y="64008"/>
                  </a:lnTo>
                  <a:close/>
                </a:path>
              </a:pathLst>
            </a:custGeom>
            <a:solidFill>
              <a:srgbClr val="2B2C30"/>
            </a:solidFill>
          </p:spPr>
        </p:sp>
      </p:grpSp>
      <p:grpSp>
        <p:nvGrpSpPr>
          <p:cNvPr id="6" name="Group 6"/>
          <p:cNvGrpSpPr/>
          <p:nvPr/>
        </p:nvGrpSpPr>
        <p:grpSpPr>
          <a:xfrm>
            <a:off x="14997167" y="-256369"/>
            <a:ext cx="2262133" cy="2262133"/>
            <a:chOff x="0" y="0"/>
            <a:chExt cx="3016177" cy="3016177"/>
          </a:xfrm>
        </p:grpSpPr>
        <p:sp>
          <p:nvSpPr>
            <p:cNvPr id="7" name="Freeform 7"/>
            <p:cNvSpPr/>
            <p:nvPr/>
          </p:nvSpPr>
          <p:spPr>
            <a:xfrm>
              <a:off x="0" y="0"/>
              <a:ext cx="3016123" cy="3016123"/>
            </a:xfrm>
            <a:custGeom>
              <a:avLst/>
              <a:gdLst/>
              <a:ahLst/>
              <a:cxnLst/>
              <a:rect l="l" t="t" r="r" b="b"/>
              <a:pathLst>
                <a:path w="3016123" h="3016123">
                  <a:moveTo>
                    <a:pt x="0" y="0"/>
                  </a:moveTo>
                  <a:lnTo>
                    <a:pt x="3016123" y="0"/>
                  </a:lnTo>
                  <a:lnTo>
                    <a:pt x="3016123" y="3016123"/>
                  </a:lnTo>
                  <a:lnTo>
                    <a:pt x="0" y="3016123"/>
                  </a:lnTo>
                  <a:lnTo>
                    <a:pt x="0" y="0"/>
                  </a:lnTo>
                  <a:close/>
                </a:path>
              </a:pathLst>
            </a:custGeom>
            <a:blipFill>
              <a:blip r:embed="rId1"/>
              <a:stretch>
                <a:fillRect r="-1" b="-1"/>
              </a:stretch>
            </a:blipFill>
          </p:spPr>
        </p:sp>
      </p:grpSp>
      <p:sp>
        <p:nvSpPr>
          <p:cNvPr id="12" name="Freeform 8"/>
          <p:cNvSpPr/>
          <p:nvPr/>
        </p:nvSpPr>
        <p:spPr>
          <a:xfrm>
            <a:off x="0" y="9897110"/>
            <a:ext cx="18288000" cy="389890"/>
          </a:xfrm>
          <a:custGeom>
            <a:avLst/>
            <a:gdLst/>
            <a:ahLst/>
            <a:cxnLst/>
            <a:rect l="l" t="t" r="r" b="b"/>
            <a:pathLst>
              <a:path w="18288000" h="2145792">
                <a:moveTo>
                  <a:pt x="0" y="0"/>
                </a:moveTo>
                <a:lnTo>
                  <a:pt x="18288000" y="0"/>
                </a:lnTo>
                <a:lnTo>
                  <a:pt x="18288000" y="2145792"/>
                </a:lnTo>
                <a:lnTo>
                  <a:pt x="0" y="2145792"/>
                </a:lnTo>
                <a:lnTo>
                  <a:pt x="0" y="0"/>
                </a:lnTo>
                <a:close/>
              </a:path>
            </a:pathLst>
          </a:custGeom>
          <a:blipFill>
            <a:blip r:embed="rId2">
              <a:extLst>
                <a:ext uri="{96DAC541-7B7A-43D3-8B79-37D633B846F1}">
                  <asvg:svgBlip xmlns:asvg="http://schemas.microsoft.com/office/drawing/2016/SVG/main" r:embed="rId3"/>
                </a:ext>
              </a:extLst>
            </a:blip>
            <a:stretch>
              <a:fillRect t="-159" b="-159"/>
            </a:stretch>
          </a:blipFill>
        </p:spPr>
        <p:txBody>
          <a:bodyPr/>
          <a:lstStyle/>
          <a:p>
            <a:endParaRPr lang="en-US"/>
          </a:p>
        </p:txBody>
      </p:sp>
      <p:sp>
        <p:nvSpPr>
          <p:cNvPr id="4" name="Text Box 3"/>
          <p:cNvSpPr txBox="1"/>
          <p:nvPr/>
        </p:nvSpPr>
        <p:spPr>
          <a:xfrm>
            <a:off x="1454785" y="571500"/>
            <a:ext cx="13547725" cy="765175"/>
          </a:xfrm>
          <a:prstGeom prst="rect">
            <a:avLst/>
          </a:prstGeom>
          <a:noFill/>
        </p:spPr>
        <p:txBody>
          <a:bodyPr wrap="square" rtlCol="0">
            <a:noAutofit/>
          </a:bodyPr>
          <a:lstStyle/>
          <a:p>
            <a:r>
              <a:rPr lang="en-US" altLang="en-US" sz="4400" b="1">
                <a:solidFill>
                  <a:srgbClr val="FF0000"/>
                </a:solidFill>
              </a:rPr>
              <a:t>APSC Prelims 2025 Full Paper Analysis | GS Paper 1</a:t>
            </a:r>
            <a:endParaRPr lang="en-US" altLang="en-US" sz="4400" b="1">
              <a:solidFill>
                <a:srgbClr val="FF0000"/>
              </a:solidFill>
            </a:endParaRPr>
          </a:p>
        </p:txBody>
      </p:sp>
      <p:sp>
        <p:nvSpPr>
          <p:cNvPr id="8" name="Text Box 7"/>
          <p:cNvSpPr txBox="1"/>
          <p:nvPr/>
        </p:nvSpPr>
        <p:spPr>
          <a:xfrm>
            <a:off x="1371600" y="1790700"/>
            <a:ext cx="6096000" cy="645160"/>
          </a:xfrm>
          <a:prstGeom prst="rect">
            <a:avLst/>
          </a:prstGeom>
          <a:noFill/>
        </p:spPr>
        <p:txBody>
          <a:bodyPr wrap="square" rtlCol="0">
            <a:spAutoFit/>
          </a:bodyPr>
          <a:lstStyle/>
          <a:p>
            <a:r>
              <a:rPr lang="en-US" sz="3600" b="1" u="sng"/>
              <a:t>Question</a:t>
            </a:r>
            <a:endParaRPr lang="en-US" sz="3600" b="1" u="sng"/>
          </a:p>
        </p:txBody>
      </p:sp>
      <p:sp>
        <p:nvSpPr>
          <p:cNvPr id="10" name="Text Box 9"/>
          <p:cNvSpPr txBox="1"/>
          <p:nvPr/>
        </p:nvSpPr>
        <p:spPr>
          <a:xfrm>
            <a:off x="9067800" y="1790700"/>
            <a:ext cx="6096000" cy="645160"/>
          </a:xfrm>
          <a:prstGeom prst="rect">
            <a:avLst/>
          </a:prstGeom>
          <a:noFill/>
        </p:spPr>
        <p:txBody>
          <a:bodyPr wrap="square" rtlCol="0">
            <a:spAutoFit/>
          </a:bodyPr>
          <a:lstStyle/>
          <a:p>
            <a:r>
              <a:rPr lang="en-US" sz="3600" b="1" u="sng"/>
              <a:t>Explanation</a:t>
            </a:r>
            <a:endParaRPr lang="en-US" sz="3600" b="1" u="sng"/>
          </a:p>
        </p:txBody>
      </p:sp>
      <p:sp>
        <p:nvSpPr>
          <p:cNvPr id="14" name="Text Box 13"/>
          <p:cNvSpPr txBox="1"/>
          <p:nvPr/>
        </p:nvSpPr>
        <p:spPr>
          <a:xfrm>
            <a:off x="6858000" y="2151672"/>
            <a:ext cx="11125200" cy="7478970"/>
          </a:xfrm>
          <a:prstGeom prst="rect">
            <a:avLst/>
          </a:prstGeom>
          <a:noFill/>
        </p:spPr>
        <p:txBody>
          <a:bodyPr wrap="square" rtlCol="0">
            <a:spAutoFit/>
          </a:bodyPr>
          <a:lstStyle/>
          <a:p>
            <a:r>
              <a:rPr lang="en-US" sz="2400" dirty="0"/>
              <a:t>Ans: A</a:t>
            </a:r>
            <a:endParaRPr lang="en-US" sz="2400" dirty="0"/>
          </a:p>
          <a:p>
            <a:r>
              <a:rPr lang="en-US" sz="2400" dirty="0"/>
              <a:t> (</a:t>
            </a:r>
            <a:r>
              <a:rPr lang="en-US" sz="2400" dirty="0" err="1"/>
              <a:t>i</a:t>
            </a:r>
            <a:r>
              <a:rPr lang="en-US" sz="2400" dirty="0"/>
              <a:t>) Aggressive use and production of first-generation biofuels may threaten food security</a:t>
            </a:r>
            <a:endParaRPr lang="en-US" sz="2400" dirty="0"/>
          </a:p>
          <a:p>
            <a:r>
              <a:rPr lang="en-US" sz="2400" dirty="0"/>
              <a:t>Correct –First-generation biofuels are made from food crops (e.g., corn, sugarcane). Their large-scale use diverts food crops for fuel, which can raise food prices and threaten food security.</a:t>
            </a:r>
            <a:endParaRPr lang="en-US" sz="2400" dirty="0"/>
          </a:p>
          <a:p>
            <a:r>
              <a:rPr lang="en-US" sz="2400" dirty="0"/>
              <a:t>(ii) Production of first-generation biofuels is not environment-friendly Partially correct but nuanced –While biofuels reduce carbon emissions compared to fossil fuels, first-gen biofuels can have negative environmental effects like: Excessive water use</a:t>
            </a:r>
            <a:endParaRPr lang="en-US" sz="2400" dirty="0"/>
          </a:p>
          <a:p>
            <a:r>
              <a:rPr lang="en-US" sz="2400" dirty="0"/>
              <a:t>Use of fertilizers and pesticides Land-use changes So, overall, their environmental friendliness is debated, but it's fair to say that they are not entirely green. </a:t>
            </a:r>
            <a:endParaRPr lang="en-US" sz="2400" dirty="0"/>
          </a:p>
          <a:p>
            <a:r>
              <a:rPr lang="en-US" sz="2400" dirty="0"/>
              <a:t>(iii) A concern regarding biofuels is that extensive cultivation of plants for extracting biofuels may increase deforestation and habitat destruction</a:t>
            </a:r>
            <a:endParaRPr lang="en-US" sz="2400" dirty="0"/>
          </a:p>
          <a:p>
            <a:r>
              <a:rPr lang="en-US" sz="2400" dirty="0"/>
              <a:t>Correct –To grow more biofuel crops, forests may be cleared, leading to deforestation, biodiversity loss, and habitat destruction.</a:t>
            </a:r>
            <a:endParaRPr lang="en-US" sz="2400" dirty="0"/>
          </a:p>
          <a:p>
            <a:r>
              <a:rPr lang="en-US" sz="2400" dirty="0"/>
              <a:t> (iv) Biofuel production will lead to large amount of toxic metallic waste which may adversely affect human </a:t>
            </a:r>
            <a:r>
              <a:rPr lang="en-US" sz="2400" dirty="0" err="1"/>
              <a:t>healthIncorrect</a:t>
            </a:r>
            <a:r>
              <a:rPr lang="en-US" sz="2400" dirty="0"/>
              <a:t> –Biofuel production does not typically generate toxic metallic waste. This concern is more relevant to certain industrial or mining processes, not agricultural-based biofuel production.</a:t>
            </a:r>
            <a:endParaRPr lang="en-US" sz="2400" dirty="0"/>
          </a:p>
          <a:p>
            <a:r>
              <a:rPr lang="en-US" sz="2400" dirty="0"/>
              <a:t>Correct Answer: (A) (</a:t>
            </a:r>
            <a:r>
              <a:rPr lang="en-US" sz="2400" dirty="0" err="1"/>
              <a:t>i</a:t>
            </a:r>
            <a:r>
              <a:rPr lang="en-US" sz="2400" dirty="0"/>
              <a:t>), (ii) and (iii)</a:t>
            </a:r>
            <a:endParaRPr lang="en-US" sz="2400" dirty="0"/>
          </a:p>
        </p:txBody>
      </p:sp>
      <p:pic>
        <p:nvPicPr>
          <p:cNvPr id="9" name="Picture 8"/>
          <p:cNvPicPr>
            <a:picLocks noChangeAspect="1"/>
          </p:cNvPicPr>
          <p:nvPr/>
        </p:nvPicPr>
        <p:blipFill>
          <a:blip r:embed="rId4"/>
          <a:srcRect l="50000" t="3252" r="3386" b="11928"/>
          <a:stretch>
            <a:fillRect/>
          </a:stretch>
        </p:blipFill>
        <p:spPr>
          <a:xfrm>
            <a:off x="1028694" y="2563629"/>
            <a:ext cx="5448305" cy="6979362"/>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21841</Words>
  <Application>WPS Presentation</Application>
  <PresentationFormat>On-screen Show (4:3)</PresentationFormat>
  <Paragraphs>983</Paragraphs>
  <Slides>104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104</vt:i4>
      </vt:variant>
    </vt:vector>
  </HeadingPairs>
  <TitlesOfParts>
    <vt:vector size="112" baseType="lpstr">
      <vt:lpstr>Arial</vt:lpstr>
      <vt:lpstr>SimSun</vt:lpstr>
      <vt:lpstr>Wingdings</vt:lpstr>
      <vt:lpstr>Calibri</vt:lpstr>
      <vt:lpstr>Microsoft YaHei</vt:lpstr>
      <vt:lpstr>Arial Unicode MS</vt:lpstr>
      <vt:lpstr>Lucida Calligraphy</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TIHU College.pptx</dc:title>
  <dc:creator/>
  <cp:lastModifiedBy>Priyanka Nath</cp:lastModifiedBy>
  <cp:revision>39</cp:revision>
  <dcterms:created xsi:type="dcterms:W3CDTF">2006-08-16T00:00:00Z</dcterms:created>
  <dcterms:modified xsi:type="dcterms:W3CDTF">2025-06-13T09:13:21Z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D2324F24125C49A89E068DDE5EF2BAC2_13</vt:lpwstr>
  </property>
  <property fmtid="{D5CDD505-2E9C-101B-9397-08002B2CF9AE}" pid="3" name="KSOProductBuildVer">
    <vt:lpwstr>1033-12.2.0.21179</vt:lpwstr>
  </property>
</Properties>
</file>